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4" r:id="rId1"/>
  </p:sldMasterIdLst>
  <p:notesMasterIdLst>
    <p:notesMasterId r:id="rId57"/>
  </p:notesMasterIdLst>
  <p:handoutMasterIdLst>
    <p:handoutMasterId r:id="rId58"/>
  </p:handoutMasterIdLst>
  <p:sldIdLst>
    <p:sldId id="418" r:id="rId2"/>
    <p:sldId id="327" r:id="rId3"/>
    <p:sldId id="650" r:id="rId4"/>
    <p:sldId id="616" r:id="rId5"/>
    <p:sldId id="619" r:id="rId6"/>
    <p:sldId id="620" r:id="rId7"/>
    <p:sldId id="651" r:id="rId8"/>
    <p:sldId id="621" r:id="rId9"/>
    <p:sldId id="261" r:id="rId10"/>
    <p:sldId id="262" r:id="rId11"/>
    <p:sldId id="608" r:id="rId12"/>
    <p:sldId id="622" r:id="rId13"/>
    <p:sldId id="623" r:id="rId14"/>
    <p:sldId id="350" r:id="rId15"/>
    <p:sldId id="624" r:id="rId16"/>
    <p:sldId id="674" r:id="rId17"/>
    <p:sldId id="617" r:id="rId18"/>
    <p:sldId id="602" r:id="rId19"/>
    <p:sldId id="625" r:id="rId20"/>
    <p:sldId id="603" r:id="rId21"/>
    <p:sldId id="654" r:id="rId22"/>
    <p:sldId id="655" r:id="rId23"/>
    <p:sldId id="627" r:id="rId24"/>
    <p:sldId id="633" r:id="rId25"/>
    <p:sldId id="668" r:id="rId26"/>
    <p:sldId id="636" r:id="rId27"/>
    <p:sldId id="637" r:id="rId28"/>
    <p:sldId id="638" r:id="rId29"/>
    <p:sldId id="640" r:id="rId30"/>
    <p:sldId id="660" r:id="rId31"/>
    <p:sldId id="672" r:id="rId32"/>
    <p:sldId id="670" r:id="rId33"/>
    <p:sldId id="665" r:id="rId34"/>
    <p:sldId id="657" r:id="rId35"/>
    <p:sldId id="666" r:id="rId36"/>
    <p:sldId id="589" r:id="rId37"/>
    <p:sldId id="663" r:id="rId38"/>
    <p:sldId id="658" r:id="rId39"/>
    <p:sldId id="673" r:id="rId40"/>
    <p:sldId id="671" r:id="rId41"/>
    <p:sldId id="646" r:id="rId42"/>
    <p:sldId id="648" r:id="rId43"/>
    <p:sldId id="607" r:id="rId44"/>
    <p:sldId id="260" r:id="rId45"/>
    <p:sldId id="274" r:id="rId46"/>
    <p:sldId id="296" r:id="rId47"/>
    <p:sldId id="297" r:id="rId48"/>
    <p:sldId id="259" r:id="rId49"/>
    <p:sldId id="322" r:id="rId50"/>
    <p:sldId id="323" r:id="rId51"/>
    <p:sldId id="311" r:id="rId52"/>
    <p:sldId id="325" r:id="rId53"/>
    <p:sldId id="326" r:id="rId54"/>
    <p:sldId id="324" r:id="rId55"/>
    <p:sldId id="277" r:id="rId56"/>
  </p:sldIdLst>
  <p:sldSz cx="12192000" cy="6858000"/>
  <p:notesSz cx="6858000" cy="9144000"/>
  <p:embeddedFontLst>
    <p:embeddedFont>
      <p:font typeface="Acumin Pro SemiCondensed" panose="020B0506020202020204" pitchFamily="34" charset="77"/>
      <p:regular r:id="rId59"/>
      <p:bold r:id="rId60"/>
      <p:italic r:id="rId61"/>
      <p:boldItalic r:id="rId62"/>
    </p:embeddedFont>
    <p:embeddedFont>
      <p:font typeface="Arial Nova Cond" panose="020B050602020202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  <p:embeddedFont>
      <p:font typeface="STIX Two Math" panose="02020603050405020304" pitchFamily="18" charset="0"/>
      <p:regular r:id="rId7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, Hyo" initials="KH" lastIdx="1" clrIdx="0">
    <p:extLst>
      <p:ext uri="{19B8F6BF-5375-455C-9EA6-DF929625EA0E}">
        <p15:presenceInfo xmlns:p15="http://schemas.microsoft.com/office/powerpoint/2012/main" userId="Kang, Hy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70C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532"/>
    <a:srgbClr val="FFE699"/>
    <a:srgbClr val="FFCC99"/>
    <a:srgbClr val="F8CBAD"/>
    <a:srgbClr val="0F3C9B"/>
    <a:srgbClr val="0066CC"/>
    <a:srgbClr val="CC0000"/>
    <a:srgbClr val="8B2323"/>
    <a:srgbClr val="FFF5D9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9" autoAdjust="0"/>
    <p:restoredTop sz="91354" autoAdjust="0"/>
  </p:normalViewPr>
  <p:slideViewPr>
    <p:cSldViewPr snapToGrid="0">
      <p:cViewPr varScale="1">
        <p:scale>
          <a:sx n="120" d="100"/>
          <a:sy n="120" d="100"/>
        </p:scale>
        <p:origin x="216" y="832"/>
      </p:cViewPr>
      <p:guideLst/>
    </p:cSldViewPr>
  </p:slideViewPr>
  <p:outlineViewPr>
    <p:cViewPr>
      <p:scale>
        <a:sx n="33" d="100"/>
        <a:sy n="33" d="100"/>
      </p:scale>
      <p:origin x="0" y="-9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8" d="100"/>
          <a:sy n="128" d="100"/>
        </p:scale>
        <p:origin x="3892" y="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72857-AFD4-4F83-A4D5-EE9DC5085E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A6EE0-9D74-4DE6-9B5F-57E3374D4D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B608D-3AB3-4F52-92EE-5B68860C9E67}" type="datetimeFigureOut">
              <a:rPr lang="en-US" smtClean="0">
                <a:latin typeface="Acumin Pro SemiCondensed" panose="020B0506020202020204" pitchFamily="34" charset="0"/>
              </a:rPr>
              <a:t>4/25/24</a:t>
            </a:fld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EED05-9529-4307-958B-50E28095B3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1A00B-04C1-421E-B7BB-38DEC6B5DD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3AF6B-016D-40D3-B394-8F341576FB4D}" type="slidenum">
              <a:rPr lang="en-US" smtClean="0">
                <a:latin typeface="Acumin Pro SemiCondensed" panose="020B0506020202020204" pitchFamily="34" charset="0"/>
              </a:rPr>
              <a:t>‹#›</a:t>
            </a:fld>
            <a:endParaRPr lang="en-US" dirty="0">
              <a:latin typeface="Acumin Pro Semi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29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6T03:07:40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0,'44'0,"-3"0,-26 0,3 0,2 0,0 0,-1 0,2 0,1 0,3 0,-1 0,-2 0,-3 0,0 0,5 0,0 0,0 0,0 0,0 0,0 0,0 0,-1 0,0 0,-2 0,1 0,0 0,1 0,4 0,2 0,0 0,0 0,1 0,-1 0,-2 0,-4 0,-6 0,-4 0,3 0,0 0,0 0,4 2,-8 0,5 0,1 4,-2-5,3 3,-6-2,7 2,-5 0,6-1,-5-1,-1 0,1 1,1-1,1 2,-1-2,-2 0,0 0,7 1,-5-2,8 2,-9-1,0 1,1-1,-3 1,3 0,0-1,-5 1,6-1,-5 1,2 0,8 1,-6 1,6 1,-5-2,0-2,-1 2,0-1,-1-1,2 1,0-1,0 0,0 0,-2 0,0 0,1 0,-1 3,2-4,-3 3,-1-3,1 1,0 0,0 3,3-4,-2 4,-2-3,2 2,-2-1,3 2,-1-1,2 1,-6-2,4 1,3-1,-5-1,5 2,-4-2,-1 0,3 0,0-2,-3 3,4-2,-5 5,4-5,-1 2,-1 1,1-3,0 2,-1 0,0-2,-1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6T03:07:51.6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1,'53'0,"-6"0,-22 0,1 0,-2 0,1 0,-2 0,-3 0,2 0,1 0,2 0,4 0,0 0,1 0,0 0,-4 0,0 0,-3 0,-3 0,0 0,-3 0,3 0,1 0,2 0,0 0,-2 0,2 2,-1 0,1 1,0-1,0-2,-2 0,-2 0,3 0,-1 0,2 0,0 0,-2 0,1 0,-2 0,-2 0,0 0,0 0,-3 0,0 0,7 0,-3 0,9 0,-8 0,1 0,-5 0,0 0,0 0,-1 0,2 0,-1 0,-2 0,1 0,1 0,1 0,1 0,2 0,0 0,1 0,2 0,-2 0,0 0,-2 0,-4 0,0 0,1 0,-1 0,3 0,-1 0,1 0,-2 0,-1 0,4 0,-6 0,7 0,-4 0,-1 0,5 0,-7 0,4 0,2 0,-4 0,2 0,-1 0,0 0,0 0,2 0,-5 0,4 0,-1 0,2 0,-3 0,0 0,0-3,0-1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6T03:10:36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58,'56'0,"-5"0,-16 0,-1 0,1 0,2 0,-3 0,2 0,0 0,1 0,2 0,-3 0,-2 0,-4 0,-2 0,-2 0,-2 0,-4 0,-2 0,-4 0,5 0,-3 0,9 0,-3 0,2 0,1 0,2 0,-3 0,1 0,-2 0,-5 0,-1 0,-2 0,0 0,3 0,-1 0,1 0,-2 0,-1 0,1 0,3 0,-3 0,1 0,-1 0,-3 0,5 0,-3 0,1 0,6 0,-7 0,3-1,2-2,-4 0,8-2,-7 1,-1 0,0-1,-1 1,-1-1,5 1,-5 2,5-3,-4 4,0-2,1 2,2 1,-4 0,2 0,-1 0,2-1,3-1,-1 0,-7 0,-3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6T03:10:42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17,'39'0,"-1"0,-25 0,1 0,8 0,-4 0,8 0,-5 0,1 0,0 0,1 0,3 0,-3 0,2 0,-4 0,-1 0,1 0,0 0,2 0,0 0,-1 0,-1 0,-1 0,-1 0,-2 0,1 0,-4 0,4 0,-6 0,8 0,-6 0,2 0,1 0,-4 0,5 0,-2 0,1 0,-2 0,4 0,-2 0,0 0,3 0,-5 0,1 0,2 0,-2 0,2 0,1 0,-4 0,1 0,-2 0,3 0,1 0,2 0,-1 0,3 0,-1-1,0-2,0 1,-3 0,0 2,-2-1,-1 1,1 0,2 0,-1 0,0 0,-4-1,6-1,-7-1,6 2,-4 0,0 1,5 0,-6 0,7 0,-7 0,6 0,-5 0,1 0,1 0,1 0,-1 0,1 0,-1 0,-1 0,2 0,-4 0,4 0,-1 0,0 0,2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cumin Pro SemiCondensed" panose="020B0506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cumin Pro SemiCondensed" panose="020B0506020202020204" pitchFamily="34" charset="0"/>
              </a:defRPr>
            </a:lvl1pPr>
          </a:lstStyle>
          <a:p>
            <a:fld id="{9628D74D-2280-4AC8-86C2-FAB2B789B937}" type="datetimeFigureOut">
              <a:rPr lang="en-US" smtClean="0"/>
              <a:pPr/>
              <a:t>4/25/24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cumin Pro SemiCondensed" panose="020B0506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cumin Pro SemiCondensed" panose="020B0506020202020204" pitchFamily="34" charset="0"/>
              </a:defRPr>
            </a:lvl1pPr>
          </a:lstStyle>
          <a:p>
            <a:fld id="{54E24227-3AE8-4D23-B434-BC9559522B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6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cumin Pro SemiCondensed" panose="020B0506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cumin Pro SemiCondensed" panose="020B0506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cumin Pro SemiCondensed" panose="020B0506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cumin Pro SemiCondensed" panose="020B0506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cumin Pro SemiCondensed" panose="020B0506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44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78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30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6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98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32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31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Firms that engage in non-core technology fields are substantially more likely to fail (Lampe and Moser 2013)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44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64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798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revenue growth rate during collusion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55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62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Narrow firms: technology class HHI (above median)</a:t>
            </a:r>
          </a:p>
          <a:p>
            <a:r>
              <a:rPr lang="en-US" dirty="0"/>
              <a:t>Overlapping fields: five most frequent intersection of patented technology classes across all colluded firms</a:t>
            </a:r>
          </a:p>
          <a:p>
            <a:r>
              <a:rPr lang="en-US" dirty="0"/>
              <a:t>R&amp;D by narrow: 1-2 business segments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134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89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3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revenue growth rate during collusion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37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Innovation is an important strategic decision</a:t>
            </a:r>
          </a:p>
          <a:p>
            <a:pPr lvl="1"/>
            <a:r>
              <a:rPr lang="en-US" dirty="0"/>
              <a:t>Determines long-term competitive advantage and performance</a:t>
            </a:r>
          </a:p>
          <a:p>
            <a:endParaRPr lang="en-US" dirty="0"/>
          </a:p>
          <a:p>
            <a:r>
              <a:rPr lang="en-US" u="sng" dirty="0"/>
              <a:t>In this setting in which firms operate in technology-intensive industries and collude to fix prices</a:t>
            </a:r>
            <a:r>
              <a:rPr lang="en-US" dirty="0"/>
              <a:t>, firms </a:t>
            </a:r>
            <a:r>
              <a:rPr lang="en-US" dirty="0">
                <a:solidFill>
                  <a:srgbClr val="A80532"/>
                </a:solidFill>
              </a:rPr>
              <a:t>shift toward innovation competition</a:t>
            </a:r>
            <a:r>
              <a:rPr lang="en-US" dirty="0"/>
              <a:t> and </a:t>
            </a:r>
            <a:r>
              <a:rPr lang="en-US" dirty="0">
                <a:solidFill>
                  <a:srgbClr val="A80532"/>
                </a:solidFill>
              </a:rPr>
              <a:t>broaden their search</a:t>
            </a:r>
            <a:r>
              <a:rPr lang="en-US" dirty="0"/>
              <a:t> for new technological opportunities when price competition weakens</a:t>
            </a:r>
          </a:p>
          <a:p>
            <a:r>
              <a:rPr lang="en-US" dirty="0"/>
              <a:t>Sheds light on the important trade-off between price competition and innovation growth</a:t>
            </a:r>
          </a:p>
          <a:p>
            <a:r>
              <a:rPr lang="en-US" dirty="0"/>
              <a:t>Broadens our understanding of the effects of competition beyond the price level</a:t>
            </a:r>
          </a:p>
          <a:p>
            <a:r>
              <a:rPr lang="en-US" dirty="0"/>
              <a:t>Firms not only change the intensity of innovation but also alter the breadth of their technological search and innovation,</a:t>
            </a:r>
          </a:p>
          <a:p>
            <a:pPr lvl="1"/>
            <a:r>
              <a:rPr lang="en-US" dirty="0"/>
              <a:t>both of which consequently affect the novelty of future innovations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88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Cf. Other types of competition (import penetration,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23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84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7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Remain Where We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0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4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DOJ Data:</a:t>
            </a:r>
          </a:p>
          <a:p>
            <a:pPr lvl="1"/>
            <a:r>
              <a:rPr lang="en-US" dirty="0"/>
              <a:t>Web-crapping from their webpage (using R): 1,900 cases</a:t>
            </a:r>
          </a:p>
          <a:p>
            <a:pPr lvl="1"/>
            <a:r>
              <a:rPr lang="en-US" dirty="0"/>
              <a:t>Downloaded and complied legal documents: 4,000+ PDF files</a:t>
            </a:r>
          </a:p>
          <a:p>
            <a:pPr lvl="2"/>
            <a:r>
              <a:rPr lang="en-US" dirty="0"/>
              <a:t>Information, Plea Agreement, etc.</a:t>
            </a:r>
          </a:p>
          <a:p>
            <a:pPr lvl="2"/>
            <a:r>
              <a:rPr lang="en-US" dirty="0"/>
              <a:t>OCR: low quality</a:t>
            </a:r>
          </a:p>
          <a:p>
            <a:pPr lvl="2"/>
            <a:endParaRPr lang="en-US" dirty="0"/>
          </a:p>
          <a:p>
            <a:r>
              <a:rPr lang="en-US" dirty="0"/>
              <a:t>CCH Data:</a:t>
            </a:r>
          </a:p>
          <a:p>
            <a:pPr lvl="1"/>
            <a:r>
              <a:rPr lang="en-US" dirty="0"/>
              <a:t>Automated 30% of the work (using patterns in the digital files)</a:t>
            </a:r>
          </a:p>
          <a:p>
            <a:pPr lvl="1"/>
            <a:r>
              <a:rPr lang="en-US" dirty="0"/>
              <a:t>Manually reviewed and coded the remaining 70%</a:t>
            </a:r>
          </a:p>
          <a:p>
            <a:pPr lvl="2"/>
            <a:r>
              <a:rPr lang="en-US" dirty="0"/>
              <a:t>Hired a freelancer from Upwork, but did not work well</a:t>
            </a:r>
          </a:p>
          <a:p>
            <a:pPr lvl="2"/>
            <a:endParaRPr lang="en-US" dirty="0"/>
          </a:p>
          <a:p>
            <a:r>
              <a:rPr lang="en-US" dirty="0"/>
              <a:t>Grouped defendant-level data at the cartel-level</a:t>
            </a:r>
          </a:p>
          <a:p>
            <a:pPr lvl="1"/>
            <a:r>
              <a:rPr lang="en-US" dirty="0"/>
              <a:t>Was not obvious</a:t>
            </a:r>
          </a:p>
          <a:p>
            <a:endParaRPr lang="en-US" dirty="0"/>
          </a:p>
          <a:p>
            <a:r>
              <a:rPr lang="en-US" dirty="0"/>
              <a:t>Longitudinal Employer–Household Dynamics (LEHD) (1990-), incomplete</a:t>
            </a:r>
          </a:p>
          <a:p>
            <a:r>
              <a:rPr lang="en-US" dirty="0"/>
              <a:t>Business</a:t>
            </a:r>
          </a:p>
          <a:p>
            <a:pPr lvl="1"/>
            <a:r>
              <a:rPr lang="en-US" dirty="0"/>
              <a:t>Standard Statistical Establishment List/Business Register (SSEL), Annually, Establishment, 1974–2016</a:t>
            </a:r>
          </a:p>
          <a:p>
            <a:pPr lvl="1"/>
            <a:r>
              <a:rPr lang="en-US" dirty="0"/>
              <a:t>Longitudinal Business Database (LBD), Annually, Establishment, 1976–2016</a:t>
            </a:r>
          </a:p>
          <a:p>
            <a:r>
              <a:rPr lang="en-US" dirty="0"/>
              <a:t>Manufacturing</a:t>
            </a:r>
          </a:p>
          <a:p>
            <a:pPr lvl="1"/>
            <a:r>
              <a:rPr lang="en-US" dirty="0"/>
              <a:t>Census of Manufactures (CMF), Every 5 Years, Establishment, 1963, 1967–2012</a:t>
            </a:r>
          </a:p>
          <a:p>
            <a:pPr lvl="1"/>
            <a:r>
              <a:rPr lang="en-US" dirty="0"/>
              <a:t>Annual Survey of Manufactures (ASM), Annually, Establishment,1973–2016, 2018</a:t>
            </a:r>
          </a:p>
          <a:p>
            <a:r>
              <a:rPr lang="en-US" dirty="0"/>
              <a:t>Innovation</a:t>
            </a:r>
          </a:p>
          <a:p>
            <a:pPr lvl="1"/>
            <a:r>
              <a:rPr lang="en-US" dirty="0"/>
              <a:t>SIRD (1972-2007), BRDIS (2008-2016)</a:t>
            </a:r>
          </a:p>
          <a:p>
            <a:pPr lvl="1"/>
            <a:r>
              <a:rPr lang="en-US" dirty="0"/>
              <a:t>Annual Survey of Entrepreneurs (2014-2016)</a:t>
            </a:r>
          </a:p>
          <a:p>
            <a:pPr lvl="1"/>
            <a:r>
              <a:rPr lang="en-US" dirty="0"/>
              <a:t>Kauffman Firm Survey (2004-2010)</a:t>
            </a:r>
          </a:p>
          <a:p>
            <a:endParaRPr lang="en-US" dirty="0"/>
          </a:p>
          <a:p>
            <a:r>
              <a:rPr lang="en-US" dirty="0"/>
              <a:t>Apply for access (work with local RDC administrator)</a:t>
            </a:r>
          </a:p>
          <a:p>
            <a:pPr lvl="1"/>
            <a:r>
              <a:rPr lang="en-US" dirty="0"/>
              <a:t>Project Description (PD)</a:t>
            </a:r>
          </a:p>
          <a:p>
            <a:pPr lvl="1"/>
            <a:r>
              <a:rPr lang="en-US" dirty="0"/>
              <a:t>Predominant Purpose Statement (PPS)</a:t>
            </a:r>
          </a:p>
          <a:p>
            <a:r>
              <a:rPr lang="en-US" dirty="0"/>
              <a:t>Timeline</a:t>
            </a:r>
          </a:p>
          <a:p>
            <a:pPr lvl="1"/>
            <a:r>
              <a:rPr lang="en-US" dirty="0"/>
              <a:t>Preparing PD/PPS (3-6 months)</a:t>
            </a:r>
          </a:p>
          <a:p>
            <a:pPr lvl="1"/>
            <a:r>
              <a:rPr lang="en-US" dirty="0"/>
              <a:t>Census review (6-12 months), w/o LEHD</a:t>
            </a:r>
          </a:p>
          <a:p>
            <a:pPr lvl="1"/>
            <a:r>
              <a:rPr lang="en-US" dirty="0"/>
              <a:t>Background check and access (1-3 months)</a:t>
            </a:r>
          </a:p>
          <a:p>
            <a:r>
              <a:rPr lang="en-US" dirty="0"/>
              <a:t>The fastest way is to join an existing project</a:t>
            </a:r>
          </a:p>
          <a:p>
            <a:pPr lvl="1"/>
            <a:r>
              <a:rPr lang="en-US" dirty="0"/>
              <a:t>Yet, your access is project-specific (PD/PPD), for four years</a:t>
            </a:r>
          </a:p>
          <a:p>
            <a:r>
              <a:rPr lang="en-US" dirty="0"/>
              <a:t>Risky for job market paper</a:t>
            </a:r>
          </a:p>
          <a:p>
            <a:r>
              <a:rPr lang="en-US" dirty="0"/>
              <a:t>Fee</a:t>
            </a:r>
          </a:p>
          <a:p>
            <a:r>
              <a:rPr lang="en-US" dirty="0"/>
              <a:t>RDC Data Center in Berkeley and USC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6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8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24227-3AE8-4D23-B434-BC9559522B3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2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142A8F-CFEB-4D07-A994-D288460D07DB}"/>
              </a:ext>
            </a:extLst>
          </p:cNvPr>
          <p:cNvSpPr/>
          <p:nvPr userDrawn="1"/>
        </p:nvSpPr>
        <p:spPr>
          <a:xfrm>
            <a:off x="1" y="-1"/>
            <a:ext cx="12191998" cy="889461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818410-0FA8-441B-820F-F4005AE2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/>
          <a:lstStyle>
            <a:lvl1pPr marL="228600" indent="-228600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2600">
                <a:latin typeface="Acumin Pro SemiCondensed" panose="020B0506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600"/>
              </a:spcBef>
              <a:defRPr>
                <a:latin typeface="Acumin Pro SemiCondensed" panose="020B0506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400"/>
              </a:spcBef>
              <a:defRPr sz="2000">
                <a:latin typeface="Acumin Pro SemiCondensed" panose="020B0506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300"/>
              </a:spcBef>
              <a:defRPr sz="2000">
                <a:latin typeface="Acumin Pro SemiCondensed" panose="020B0506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300"/>
              </a:spcBef>
              <a:defRPr sz="2000">
                <a:latin typeface="Acumin Pro SemiCondensed" panose="020B0506020202020204" pitchFamily="34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E1AFE83-B238-4399-BF66-679EC756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>
            <a:lvl1pPr>
              <a:defRPr sz="1400">
                <a:latin typeface="Acumin Pro SemiCondensed" panose="020B0506020202020204" pitchFamily="34" charset="0"/>
                <a:ea typeface="Roboto" panose="02000000000000000000" pitchFamily="2" charset="0"/>
              </a:defRPr>
            </a:lvl1pPr>
          </a:lstStyle>
          <a:p>
            <a:fld id="{C7F3B074-FB2C-4D47-9498-48C84454F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3ACA89-1C4C-4A57-94B6-15280BD8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 lIns="0">
            <a:normAutofit/>
          </a:bodyPr>
          <a:lstStyle>
            <a:lvl1pPr>
              <a:defRPr sz="3600" b="1">
                <a:solidFill>
                  <a:srgbClr val="0F3C9B"/>
                </a:solidFill>
                <a:latin typeface="Acumin Pro SemiCondensed" panose="020B0506020202020204" pitchFamily="34" charset="0"/>
                <a:ea typeface="Roboto Slab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1779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cumin Pro SemiCondensed" panose="020B0506020202020204" pitchFamily="34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cumin Pro SemiCondensed" panose="020B0506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cumin Pro SemiCondensed" panose="020B0506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0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cumin Pro SemiCondensed" panose="020B0506020202020204" pitchFamily="34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cumin Pro SemiCondensed" panose="020B0506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Acumin Pro SemiCondensed" panose="020B0506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cumin Pro SemiCondensed" panose="020B0506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cumin Pro SemiCondensed" panose="020B0506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cumin Pro SemiCondensed" panose="020B0506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30.png"/><Relationship Id="rId3" Type="http://schemas.openxmlformats.org/officeDocument/2006/relationships/slide" Target="slide34.xml"/><Relationship Id="rId7" Type="http://schemas.openxmlformats.org/officeDocument/2006/relationships/image" Target="../media/image310.png"/><Relationship Id="rId12" Type="http://schemas.openxmlformats.org/officeDocument/2006/relationships/slide" Target="slide3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20.png"/><Relationship Id="rId4" Type="http://schemas.openxmlformats.org/officeDocument/2006/relationships/image" Target="../media/image30.png"/><Relationship Id="rId9" Type="http://schemas.openxmlformats.org/officeDocument/2006/relationships/slide" Target="slide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6.png"/><Relationship Id="rId4" Type="http://schemas.openxmlformats.org/officeDocument/2006/relationships/customXml" Target="../ink/ink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40.png"/><Relationship Id="rId4" Type="http://schemas.openxmlformats.org/officeDocument/2006/relationships/customXml" Target="../ink/ink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45.xml"/><Relationship Id="rId7" Type="http://schemas.openxmlformats.org/officeDocument/2006/relationships/slide" Target="slide51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slide" Target="slide47.xml"/><Relationship Id="rId9" Type="http://schemas.openxmlformats.org/officeDocument/2006/relationships/slide" Target="slide5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E0280B-38E5-4D37-877F-4DFD2D89DD46}"/>
              </a:ext>
            </a:extLst>
          </p:cNvPr>
          <p:cNvSpPr/>
          <p:nvPr/>
        </p:nvSpPr>
        <p:spPr>
          <a:xfrm>
            <a:off x="0" y="659609"/>
            <a:ext cx="12192000" cy="2114514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A80532"/>
                </a:solidFill>
                <a:latin typeface="Acumin Pro SemiCondensed" panose="020B0506020202020204" pitchFamily="34" charset="0"/>
                <a:ea typeface="Roboto Slab SemiBold" pitchFamily="2" charset="0"/>
              </a:rPr>
              <a:t>Price Fixing Cartels and Firm Innovation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A691A71-89E3-4700-8F6E-30EF8D246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5400808"/>
            <a:ext cx="6858000" cy="86707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April 2024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34</a:t>
            </a:r>
            <a:r>
              <a:rPr lang="en-US" sz="2000" baseline="30000" dirty="0"/>
              <a:t>th</a:t>
            </a:r>
            <a:r>
              <a:rPr lang="en-US" sz="2000" dirty="0"/>
              <a:t> Annual POMS Conference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D5A3816-CE65-4D7B-A08E-D24F81104347}"/>
              </a:ext>
            </a:extLst>
          </p:cNvPr>
          <p:cNvSpPr txBox="1">
            <a:spLocks/>
          </p:cNvSpPr>
          <p:nvPr/>
        </p:nvSpPr>
        <p:spPr>
          <a:xfrm>
            <a:off x="3852626" y="3324159"/>
            <a:ext cx="4486749" cy="165187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0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700" b="1" dirty="0">
                <a:latin typeface="Acumin Pro SemiCondensed" panose="020B0506020202020204" pitchFamily="34" charset="0"/>
              </a:rPr>
              <a:t>Hyo Kang</a:t>
            </a:r>
          </a:p>
          <a:p>
            <a:pPr>
              <a:lnSpc>
                <a:spcPct val="110000"/>
              </a:lnSpc>
            </a:pPr>
            <a:r>
              <a:rPr lang="en-US" sz="2000" i="1" spc="-10" dirty="0">
                <a:latin typeface="Acumin Pro SemiCondensed" panose="020B0506020202020204" pitchFamily="34" charset="0"/>
              </a:rPr>
              <a:t>Assistant Professor</a:t>
            </a:r>
          </a:p>
          <a:p>
            <a:pPr>
              <a:lnSpc>
                <a:spcPct val="110000"/>
              </a:lnSpc>
            </a:pPr>
            <a:r>
              <a:rPr lang="en-US" sz="2000" spc="-10" dirty="0">
                <a:latin typeface="Acumin Pro SemiCondensed" panose="020B0506020202020204" pitchFamily="34" charset="0"/>
              </a:rPr>
              <a:t>Marshall School of Business</a:t>
            </a:r>
          </a:p>
          <a:p>
            <a:pPr>
              <a:lnSpc>
                <a:spcPct val="110000"/>
              </a:lnSpc>
            </a:pPr>
            <a:r>
              <a:rPr lang="en-US" sz="2000" spc="-10" dirty="0">
                <a:latin typeface="Acumin Pro SemiCondensed" panose="020B0506020202020204" pitchFamily="34" charset="0"/>
              </a:rPr>
              <a:t>University of Southern California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70D3CE-09FD-8D2C-9B89-4A01B128A764}"/>
              </a:ext>
            </a:extLst>
          </p:cNvPr>
          <p:cNvSpPr/>
          <p:nvPr/>
        </p:nvSpPr>
        <p:spPr>
          <a:xfrm>
            <a:off x="0" y="659609"/>
            <a:ext cx="12192000" cy="2114514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F3C9B"/>
                </a:solidFill>
                <a:latin typeface="Acumin Pro SemiCondensed" panose="020B0506020202020204" pitchFamily="34" charset="0"/>
                <a:ea typeface="Roboto Slab SemiBold" pitchFamily="2" charset="0"/>
              </a:rPr>
              <a:t>How Does Price Competition Affect Innovation?</a:t>
            </a:r>
            <a:br>
              <a:rPr lang="en-US" sz="4400" b="1" dirty="0">
                <a:solidFill>
                  <a:srgbClr val="0F3C9B"/>
                </a:solidFill>
                <a:latin typeface="Acumin Pro SemiCondensed" panose="020B0506020202020204" pitchFamily="34" charset="0"/>
                <a:ea typeface="Roboto Slab SemiBold" pitchFamily="2" charset="0"/>
              </a:rPr>
            </a:br>
            <a:r>
              <a:rPr lang="en-US" sz="4400" b="1" dirty="0">
                <a:solidFill>
                  <a:srgbClr val="0F3C9B"/>
                </a:solidFill>
                <a:latin typeface="Acumin Pro SemiCondensed" panose="020B0506020202020204" pitchFamily="34" charset="0"/>
                <a:ea typeface="Roboto Slab SemiBold" pitchFamily="2" charset="0"/>
              </a:rPr>
              <a:t>Evidence from U.S. Antitrust Cases</a:t>
            </a:r>
          </a:p>
        </p:txBody>
      </p:sp>
    </p:spTree>
    <p:extLst>
      <p:ext uri="{BB962C8B-B14F-4D97-AF65-F5344CB8AC3E}">
        <p14:creationId xmlns:p14="http://schemas.microsoft.com/office/powerpoint/2010/main" val="265263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E1B5A0-950E-454D-A612-ABE07FEA0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Cartel data</a:t>
            </a:r>
          </a:p>
          <a:p>
            <a:pPr lvl="1"/>
            <a:r>
              <a:rPr lang="en-US" dirty="0"/>
              <a:t>Assembled a dataset on all prosecuted cases</a:t>
            </a:r>
          </a:p>
          <a:p>
            <a:pPr lvl="2"/>
            <a:r>
              <a:rPr lang="en-US" dirty="0">
                <a:solidFill>
                  <a:srgbClr val="0F3C9B"/>
                </a:solidFill>
              </a:rPr>
              <a:t>Antitrust Case Filings, Dept of Justice</a:t>
            </a:r>
            <a:r>
              <a:rPr lang="en-US" dirty="0"/>
              <a:t>: 2,000+ docs (1970–2021)</a:t>
            </a:r>
          </a:p>
          <a:p>
            <a:pPr lvl="2"/>
            <a:r>
              <a:rPr lang="en-US" dirty="0">
                <a:solidFill>
                  <a:srgbClr val="0F3C9B"/>
                </a:solidFill>
              </a:rPr>
              <a:t>Trade Regulation Reporter, Commercial Clearing House</a:t>
            </a:r>
            <a:r>
              <a:rPr lang="en-US" dirty="0"/>
              <a:t>: 2,400+ docs (1977–2021)</a:t>
            </a:r>
          </a:p>
          <a:p>
            <a:pPr lvl="1"/>
            <a:r>
              <a:rPr lang="en-US" dirty="0"/>
              <a:t>Media coverage and lawsuits</a:t>
            </a:r>
          </a:p>
          <a:p>
            <a:pPr lvl="1"/>
            <a:r>
              <a:rPr lang="en-US" dirty="0"/>
              <a:t>Identified </a:t>
            </a:r>
            <a:r>
              <a:rPr lang="en-US" b="1" dirty="0"/>
              <a:t>1,818</a:t>
            </a:r>
            <a:r>
              <a:rPr lang="en-US" dirty="0"/>
              <a:t> firms in </a:t>
            </a:r>
            <a:r>
              <a:rPr lang="en-US" b="1" dirty="0"/>
              <a:t>461</a:t>
            </a:r>
            <a:r>
              <a:rPr lang="en-US" dirty="0"/>
              <a:t> cartels (price fixing; bid rigging; market allocation)</a:t>
            </a:r>
          </a:p>
          <a:p>
            <a:pPr lvl="2"/>
            <a:endParaRPr lang="en-US" dirty="0"/>
          </a:p>
          <a:p>
            <a:r>
              <a:rPr lang="en-US" b="1" dirty="0"/>
              <a:t>Patent data</a:t>
            </a:r>
          </a:p>
          <a:p>
            <a:pPr lvl="1"/>
            <a:r>
              <a:rPr lang="en-US" dirty="0"/>
              <a:t>PatentsView by USPTO (1976–2021)</a:t>
            </a:r>
          </a:p>
          <a:p>
            <a:pPr lvl="2"/>
            <a:endParaRPr lang="en-US" dirty="0"/>
          </a:p>
          <a:p>
            <a:r>
              <a:rPr lang="en-US" b="1" dirty="0"/>
              <a:t>R&amp;D expenditure</a:t>
            </a:r>
          </a:p>
          <a:p>
            <a:pPr lvl="1"/>
            <a:r>
              <a:rPr lang="en-US" dirty="0"/>
              <a:t>Compustat by Standard &amp; Poor’s (1950–2021)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SIRD &amp; BRDIS (1972–2018) from US Census RDC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EE08E-ADC3-4474-AD73-EFCFE3EE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B6E323-E30D-4E6A-BBE8-A22825D9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8CC103E-BB32-495B-915B-A6A6213F5CAA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99802C1-71D5-4112-9728-691043AC8408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21F88A5-7F49-4186-8618-223D0DCE3670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6B7CE17-D270-4E34-83B4-003B7C65898D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BC4B043-5AD9-4452-9FFC-BD1C3CF7935A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17931C0-7605-4A9C-B5E8-2C90D8B27EE6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0558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Cartel Data: DOJ</a:t>
            </a:r>
            <a:endParaRPr lang="en-US" u="sng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8E90FFB-AAF8-4C3E-B46F-9956023A2B22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E90A59C8-52FD-473D-A745-CC004F52BE59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A42C0AE3-F523-4561-9889-1E583C315DB4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77F5E0F-4A3A-4492-9014-10C1F67E4EC1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E950860-396A-4A4C-97BF-107B2DA9BE7D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4896D8E-7762-4E8F-9434-CDE424D3874A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7DF0EB-9282-40D2-A1FF-7CC58DC43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87" y="1310681"/>
            <a:ext cx="3872514" cy="548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429A0C-5360-4B7C-A76E-C75CDC83F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87" y="1310681"/>
            <a:ext cx="4119599" cy="5486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4FA66D8-B0B6-4177-A68E-732B05094E81}"/>
              </a:ext>
            </a:extLst>
          </p:cNvPr>
          <p:cNvSpPr/>
          <p:nvPr/>
        </p:nvSpPr>
        <p:spPr>
          <a:xfrm>
            <a:off x="7938543" y="941349"/>
            <a:ext cx="1903085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dirty="0">
                <a:latin typeface="Acumin Pro SemiCondensed" panose="020B0506020202020204" pitchFamily="34" charset="0"/>
                <a:ea typeface="Roboto" panose="02000000000000000000" pitchFamily="2" charset="0"/>
              </a:rPr>
              <a:t>Information (Indictment)</a:t>
            </a:r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A3039F-75A6-437E-B45F-90E8E88E4394}"/>
              </a:ext>
            </a:extLst>
          </p:cNvPr>
          <p:cNvSpPr/>
          <p:nvPr/>
        </p:nvSpPr>
        <p:spPr>
          <a:xfrm>
            <a:off x="3248136" y="941349"/>
            <a:ext cx="1530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cumin Pro SemiCondensed" panose="020B0506020202020204" pitchFamily="34" charset="0"/>
                <a:ea typeface="Roboto" panose="02000000000000000000" pitchFamily="2" charset="0"/>
              </a:rPr>
              <a:t>DOJ Webpage</a:t>
            </a:r>
            <a:endParaRPr lang="en-US" dirty="0">
              <a:latin typeface="Acumin Pro Semi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Information (Indictment) – 4 pages</a:t>
            </a:r>
            <a:endParaRPr lang="en-US" u="sng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8E90FFB-AAF8-4C3E-B46F-9956023A2B22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E90A59C8-52FD-473D-A745-CC004F52BE59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A42C0AE3-F523-4561-9889-1E583C315DB4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77F5E0F-4A3A-4492-9014-10C1F67E4EC1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E950860-396A-4A4C-97BF-107B2DA9BE7D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4896D8E-7762-4E8F-9434-CDE424D3874A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71DCDF61-E938-4E58-98F0-1423A1099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49399"/>
            <a:ext cx="8686800" cy="4580839"/>
          </a:xfrm>
        </p:spPr>
      </p:pic>
    </p:spTree>
    <p:extLst>
      <p:ext uri="{BB962C8B-B14F-4D97-AF65-F5344CB8AC3E}">
        <p14:creationId xmlns:p14="http://schemas.microsoft.com/office/powerpoint/2010/main" val="351552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Cartel Data: CCH and News Media</a:t>
            </a:r>
            <a:endParaRPr lang="en-US" u="sng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8E90FFB-AAF8-4C3E-B46F-9956023A2B22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E90A59C8-52FD-473D-A745-CC004F52BE59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A42C0AE3-F523-4561-9889-1E583C315DB4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77F5E0F-4A3A-4492-9014-10C1F67E4EC1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E950860-396A-4A4C-97BF-107B2DA9BE7D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4896D8E-7762-4E8F-9434-CDE424D3874A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3098F6-1A15-4EDC-8996-7A4C21515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55" y="1310681"/>
            <a:ext cx="4622030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5F59F9-A836-4152-A416-6BA361F97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76" y="1310681"/>
            <a:ext cx="4119599" cy="54809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C4A45F7-D6A5-4B7F-B1D3-C31C926A51CA}"/>
              </a:ext>
            </a:extLst>
          </p:cNvPr>
          <p:cNvSpPr/>
          <p:nvPr/>
        </p:nvSpPr>
        <p:spPr>
          <a:xfrm>
            <a:off x="8049433" y="941349"/>
            <a:ext cx="1903085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dirty="0">
                <a:latin typeface="Acumin Pro SemiCondensed" panose="020B0506020202020204" pitchFamily="34" charset="0"/>
                <a:ea typeface="Roboto" panose="02000000000000000000" pitchFamily="2" charset="0"/>
              </a:rPr>
              <a:t>News Coverage (Reuters)</a:t>
            </a:r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16918-70D3-46E5-B9CF-8153B6DB1DA3}"/>
              </a:ext>
            </a:extLst>
          </p:cNvPr>
          <p:cNvSpPr/>
          <p:nvPr/>
        </p:nvSpPr>
        <p:spPr>
          <a:xfrm>
            <a:off x="2740222" y="941349"/>
            <a:ext cx="32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cumin Pro SemiCondensed" panose="020B0506020202020204" pitchFamily="34" charset="0"/>
                <a:ea typeface="Roboto" panose="02000000000000000000" pitchFamily="2" charset="0"/>
              </a:rPr>
              <a:t>CCH: Trade Regulation Reporter</a:t>
            </a:r>
            <a:endParaRPr lang="en-US" dirty="0">
              <a:latin typeface="Acumin Pro Semi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4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EE08E-ADC3-4474-AD73-EFCFE3EE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B6E323-E30D-4E6A-BBE8-A22825D9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>
            <a:normAutofit/>
          </a:bodyPr>
          <a:lstStyle/>
          <a:p>
            <a:r>
              <a:rPr lang="en-US" dirty="0"/>
              <a:t>Cartels in the United States, 1975–2016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7A6543E-C302-4E7F-B82A-B094D29122CF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A5B3EA3-CE99-4757-A381-A57A2E04D835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519B9AF-FE39-4DBE-8614-EAB0FD3B562E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87536C99-C9DF-4BDB-BAB9-0D9A9D796B4F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5E66A7A-A1EB-4443-B97C-177F7E36BD53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7A449006-633C-44C6-8163-732498B08E5C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37E56C7E-3899-4C6C-B9ED-5462D9BF3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50674" y="1296923"/>
            <a:ext cx="9535206" cy="5363552"/>
          </a:xfrm>
        </p:spPr>
      </p:pic>
    </p:spTree>
    <p:extLst>
      <p:ext uri="{BB962C8B-B14F-4D97-AF65-F5344CB8AC3E}">
        <p14:creationId xmlns:p14="http://schemas.microsoft.com/office/powerpoint/2010/main" val="371295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C1F29-9017-4B01-88E4-38459826F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14" y="1386839"/>
            <a:ext cx="10363186" cy="46017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EE08E-ADC3-4474-AD73-EFCFE3EE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B6E323-E30D-4E6A-BBE8-A22825D9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Descriptive Statistics: Collusion Data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8CC103E-BB32-495B-915B-A6A6213F5CAA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99802C1-71D5-4112-9728-691043AC8408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21F88A5-7F49-4186-8618-223D0DCE3670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6B7CE17-D270-4E34-83B4-003B7C65898D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BC4B043-5AD9-4452-9FFC-BD1C3CF7935A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B80BF61B-2898-4455-98A7-C10076C1DE8D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145A52-1C26-4DD6-BED2-73EB0EB9A57F}"/>
              </a:ext>
            </a:extLst>
          </p:cNvPr>
          <p:cNvCxnSpPr>
            <a:cxnSpLocks/>
          </p:cNvCxnSpPr>
          <p:nvPr/>
        </p:nvCxnSpPr>
        <p:spPr>
          <a:xfrm>
            <a:off x="1728980" y="2084585"/>
            <a:ext cx="2834640" cy="0"/>
          </a:xfrm>
          <a:prstGeom prst="line">
            <a:avLst/>
          </a:prstGeom>
          <a:ln w="12700">
            <a:solidFill>
              <a:srgbClr val="A80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AE6B4A-946B-4AD5-9CC7-6E78C60EF1A0}"/>
              </a:ext>
            </a:extLst>
          </p:cNvPr>
          <p:cNvCxnSpPr>
            <a:cxnSpLocks/>
          </p:cNvCxnSpPr>
          <p:nvPr/>
        </p:nvCxnSpPr>
        <p:spPr>
          <a:xfrm>
            <a:off x="1728980" y="3845036"/>
            <a:ext cx="2834640" cy="0"/>
          </a:xfrm>
          <a:prstGeom prst="line">
            <a:avLst/>
          </a:prstGeom>
          <a:ln w="12700">
            <a:solidFill>
              <a:srgbClr val="A80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C123A4-E21A-46ED-BBEC-9F74A7BCFBBA}"/>
              </a:ext>
            </a:extLst>
          </p:cNvPr>
          <p:cNvCxnSpPr>
            <a:cxnSpLocks/>
          </p:cNvCxnSpPr>
          <p:nvPr/>
        </p:nvCxnSpPr>
        <p:spPr>
          <a:xfrm>
            <a:off x="1728980" y="4714640"/>
            <a:ext cx="2834640" cy="0"/>
          </a:xfrm>
          <a:prstGeom prst="line">
            <a:avLst/>
          </a:prstGeom>
          <a:ln w="12700">
            <a:solidFill>
              <a:srgbClr val="A80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71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51742A-5EC8-420A-AACF-DB2A849C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  <a:noFill/>
          <a:ln>
            <a:noFill/>
          </a:ln>
        </p:spPr>
        <p:txBody>
          <a:bodyPr anchor="t" anchorCtr="0">
            <a:norm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Treatment</a:t>
            </a:r>
            <a:r>
              <a:rPr lang="en-US" dirty="0"/>
              <a:t> (sources of variation):</a:t>
            </a:r>
          </a:p>
          <a:p>
            <a:pPr lvl="1"/>
            <a:r>
              <a:rPr lang="en-US" dirty="0"/>
              <a:t>Formation of cartels</a:t>
            </a:r>
          </a:p>
          <a:p>
            <a:pPr lvl="1"/>
            <a:r>
              <a:rPr lang="en-US" dirty="0"/>
              <a:t>Breakup of cartels</a:t>
            </a:r>
          </a:p>
          <a:p>
            <a:pPr lvl="1"/>
            <a:endParaRPr lang="en-US" dirty="0"/>
          </a:p>
          <a:p>
            <a:r>
              <a:rPr lang="en-US" b="1" dirty="0"/>
              <a:t>Treated group</a:t>
            </a:r>
            <a:r>
              <a:rPr lang="en-US" dirty="0"/>
              <a:t>: Colluding firms</a:t>
            </a:r>
          </a:p>
          <a:p>
            <a:r>
              <a:rPr lang="en-US" b="1" dirty="0"/>
              <a:t>Comparison group</a:t>
            </a:r>
            <a:r>
              <a:rPr lang="en-US" dirty="0"/>
              <a:t>: Non-colluding firms in adjacent industries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72864A4-3744-4D14-9F86-46642EAA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9AE656-97F2-47E0-B99A-7059018AF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/>
              <a:t>Empirical Strategy: Difference-in-differences</a:t>
            </a:r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96DD15F-47D4-4885-9470-FA3AF73D5868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9FF638F-8767-4A74-8786-5A21DDAC937E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9EF1CD8-9D06-44F0-940B-270A67CB2B10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23B1B01-FB2B-4AB9-8DAD-C9128DD5280F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C66DE37-B5D2-4F77-B9B7-0C0443B9CC88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FD12EF17-CF31-46CC-921F-63543D90EAE3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1C7CF3-8754-4771-AF0A-555696527012}"/>
                  </a:ext>
                </a:extLst>
              </p:cNvPr>
              <p:cNvSpPr txBox="1"/>
              <p:nvPr/>
            </p:nvSpPr>
            <p:spPr>
              <a:xfrm>
                <a:off x="2952033" y="1406151"/>
                <a:ext cx="7850034" cy="456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𝑖𝑗𝑡</m:t>
                          </m:r>
                        </m:sub>
                      </m:sSub>
                      <m:r>
                        <a:rPr lang="en-US" sz="2800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𝑇𝑟𝑒𝑎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800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⋅</m:t>
                      </m:r>
                      <m:r>
                        <a:rPr lang="en-US" sz="2800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800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𝑗𝑡</m:t>
                          </m:r>
                        </m:sub>
                      </m:sSub>
                      <m:r>
                        <a:rPr lang="en-US" sz="2800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1C7CF3-8754-4771-AF0A-55569652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33" y="1406151"/>
                <a:ext cx="7850034" cy="456728"/>
              </a:xfrm>
              <a:prstGeom prst="rect">
                <a:avLst/>
              </a:prstGeom>
              <a:blipFill>
                <a:blip r:embed="rId3"/>
                <a:stretch>
                  <a:fillRect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1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7F0251-978E-40AC-8B65-21F78D75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Diff-in-Diff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flexible approach</a:t>
            </a:r>
          </a:p>
          <a:p>
            <a:pPr lvl="1"/>
            <a:r>
              <a:rPr lang="en-US" dirty="0"/>
              <a:t>Replacing </a:t>
            </a:r>
            <a:r>
              <a:rPr lang="en-US" i="1" dirty="0"/>
              <a:t>Post</a:t>
            </a:r>
            <a:r>
              <a:rPr lang="en-US" dirty="0"/>
              <a:t> with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Replacing </a:t>
            </a:r>
            <a:r>
              <a:rPr lang="en-US" i="1" dirty="0"/>
              <a:t>Post</a:t>
            </a:r>
            <a:r>
              <a:rPr lang="en-US" dirty="0"/>
              <a:t> with</a:t>
            </a:r>
          </a:p>
          <a:p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72864A4-3744-4D14-9F86-46642EAA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9AE656-97F2-47E0-B99A-7059018A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Indicators (“Post”)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96DD15F-47D4-4885-9470-FA3AF73D5868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9FF638F-8767-4A74-8786-5A21DDAC937E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9EF1CD8-9D06-44F0-940B-270A67CB2B10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23B1B01-FB2B-4AB9-8DAD-C9128DD5280F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C66DE37-B5D2-4F77-B9B7-0C0443B9CC88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7B17551-E8F7-412E-93A8-4A579DC0F3F5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56F426D-CCF6-4F0B-A493-5B611995E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84"/>
          <a:stretch/>
        </p:blipFill>
        <p:spPr>
          <a:xfrm>
            <a:off x="5114738" y="3376795"/>
            <a:ext cx="4781300" cy="411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CDD9A7-9D28-4FAC-8ACB-D9CAAE2F1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84"/>
          <a:stretch/>
        </p:blipFill>
        <p:spPr>
          <a:xfrm>
            <a:off x="5114750" y="5326905"/>
            <a:ext cx="4781288" cy="411480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34E1EDB-3ADE-4FD7-9766-EDBF9221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773909"/>
              </p:ext>
            </p:extLst>
          </p:nvPr>
        </p:nvGraphicFramePr>
        <p:xfrm>
          <a:off x="2505491" y="1978250"/>
          <a:ext cx="5852160" cy="370840"/>
        </p:xfrm>
        <a:graphic>
          <a:graphicData uri="http://schemas.openxmlformats.org/drawingml/2006/table">
            <a:tbl>
              <a:tblPr firstRow="1" bandRow="1"/>
              <a:tblGrid>
                <a:gridCol w="2926080">
                  <a:extLst>
                    <a:ext uri="{9D8B030D-6E8A-4147-A177-3AD203B41FA5}">
                      <a16:colId xmlns:a16="http://schemas.microsoft.com/office/drawing/2014/main" val="1998523990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769105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PRE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POST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6148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D720D3B-76B2-4578-80EC-BBFC7267F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47617"/>
              </p:ext>
            </p:extLst>
          </p:nvPr>
        </p:nvGraphicFramePr>
        <p:xfrm>
          <a:off x="2505491" y="5869870"/>
          <a:ext cx="5852160" cy="370840"/>
        </p:xfrm>
        <a:graphic>
          <a:graphicData uri="http://schemas.openxmlformats.org/drawingml/2006/table">
            <a:tbl>
              <a:tblPr firstRow="1" bandRow="1"/>
              <a:tblGrid>
                <a:gridCol w="2194560">
                  <a:extLst>
                    <a:ext uri="{9D8B030D-6E8A-4147-A177-3AD203B41FA5}">
                      <a16:colId xmlns:a16="http://schemas.microsoft.com/office/drawing/2014/main" val="287837239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384427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69580258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679962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PRE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Early-POST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Late-POST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3868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0771D46-A206-460F-8675-727A6C13F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891171"/>
              </p:ext>
            </p:extLst>
          </p:nvPr>
        </p:nvGraphicFramePr>
        <p:xfrm>
          <a:off x="2505491" y="4074941"/>
          <a:ext cx="5852160" cy="370840"/>
        </p:xfrm>
        <a:graphic>
          <a:graphicData uri="http://schemas.openxmlformats.org/drawingml/2006/table">
            <a:tbl>
              <a:tblPr firstRow="1" bandRow="1"/>
              <a:tblGrid>
                <a:gridCol w="731520">
                  <a:extLst>
                    <a:ext uri="{9D8B030D-6E8A-4147-A177-3AD203B41FA5}">
                      <a16:colId xmlns:a16="http://schemas.microsoft.com/office/drawing/2014/main" val="10040781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15873774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9516608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38726016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2411251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047384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64676531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328777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-4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-3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-2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2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3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cumin Pro SemiCondensed" panose="020B0506020202020204" pitchFamily="34" charset="0"/>
                          <a:ea typeface="Roboto" panose="02000000000000000000" pitchFamily="2" charset="0"/>
                        </a:rPr>
                        <a:t>4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cumin Pro SemiCondensed" panose="020B0506020202020204" pitchFamily="34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6045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593B0DC-3FCD-4AE3-B779-72F9263C079B}"/>
              </a:ext>
            </a:extLst>
          </p:cNvPr>
          <p:cNvSpPr txBox="1"/>
          <p:nvPr/>
        </p:nvSpPr>
        <p:spPr>
          <a:xfrm>
            <a:off x="5059453" y="1639069"/>
            <a:ext cx="71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A80532"/>
                </a:solidFill>
                <a:latin typeface="Acumin Pro SemiCondensed" panose="020B0506020202020204" pitchFamily="34" charset="0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82932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5BCFF12-7409-4108-9B16-69A49A07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Choice of comparison group</a:t>
            </a:r>
          </a:p>
          <a:p>
            <a:pPr lvl="1"/>
            <a:r>
              <a:rPr lang="en-US" u="sng" dirty="0"/>
              <a:t>Concern</a:t>
            </a:r>
            <a:r>
              <a:rPr lang="en-US" dirty="0"/>
              <a:t>: spillover effects of collusion</a:t>
            </a:r>
          </a:p>
          <a:p>
            <a:pPr lvl="1"/>
            <a:r>
              <a:rPr lang="en-US" u="sng" dirty="0"/>
              <a:t>Solution</a:t>
            </a:r>
            <a:endParaRPr lang="en-US" dirty="0"/>
          </a:p>
          <a:p>
            <a:pPr lvl="2"/>
            <a:r>
              <a:rPr lang="en-US" dirty="0"/>
              <a:t>Use NAICS 6-digit hierarchical classification</a:t>
            </a:r>
          </a:p>
          <a:p>
            <a:pPr lvl="2"/>
            <a:r>
              <a:rPr lang="en-US" dirty="0"/>
              <a:t>Compare firms in the same </a:t>
            </a:r>
            <a:r>
              <a:rPr lang="en-US" b="1" dirty="0"/>
              <a:t>4</a:t>
            </a:r>
            <a:r>
              <a:rPr lang="en-US" dirty="0"/>
              <a:t>-digit NAICS but </a:t>
            </a:r>
            <a:r>
              <a:rPr lang="en-US" u="sng" dirty="0"/>
              <a:t>not</a:t>
            </a:r>
            <a:r>
              <a:rPr lang="en-US" dirty="0"/>
              <a:t> in the same </a:t>
            </a:r>
            <a:r>
              <a:rPr lang="en-US" b="1" dirty="0"/>
              <a:t>6</a:t>
            </a:r>
            <a:r>
              <a:rPr lang="en-US" dirty="0"/>
              <a:t>-digit NAICS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72864A4-3744-4D14-9F86-46642EAA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9AE656-97F2-47E0-B99A-7059018AF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Main Challenges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96DD15F-47D4-4885-9470-FA3AF73D5868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9FF638F-8767-4A74-8786-5A21DDAC937E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9EF1CD8-9D06-44F0-940B-270A67CB2B10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23B1B01-FB2B-4AB9-8DAD-C9128DD5280F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C66DE37-B5D2-4F77-B9B7-0C0443B9CC88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7B17551-E8F7-412E-93A8-4A579DC0F3F5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AAD11FE-6C73-4EF6-9CF5-AA8B144CD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648989"/>
              </p:ext>
            </p:extLst>
          </p:nvPr>
        </p:nvGraphicFramePr>
        <p:xfrm>
          <a:off x="2449934" y="3904236"/>
          <a:ext cx="7392012" cy="281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002">
                  <a:extLst>
                    <a:ext uri="{9D8B030D-6E8A-4147-A177-3AD203B41FA5}">
                      <a16:colId xmlns:a16="http://schemas.microsoft.com/office/drawing/2014/main" val="3851532265"/>
                    </a:ext>
                  </a:extLst>
                </a:gridCol>
                <a:gridCol w="1056002">
                  <a:extLst>
                    <a:ext uri="{9D8B030D-6E8A-4147-A177-3AD203B41FA5}">
                      <a16:colId xmlns:a16="http://schemas.microsoft.com/office/drawing/2014/main" val="1729527800"/>
                    </a:ext>
                  </a:extLst>
                </a:gridCol>
                <a:gridCol w="1056002">
                  <a:extLst>
                    <a:ext uri="{9D8B030D-6E8A-4147-A177-3AD203B41FA5}">
                      <a16:colId xmlns:a16="http://schemas.microsoft.com/office/drawing/2014/main" val="1820187602"/>
                    </a:ext>
                  </a:extLst>
                </a:gridCol>
                <a:gridCol w="4224006">
                  <a:extLst>
                    <a:ext uri="{9D8B030D-6E8A-4147-A177-3AD203B41FA5}">
                      <a16:colId xmlns:a16="http://schemas.microsoft.com/office/drawing/2014/main" val="3424782409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cumin Pro SemiCondensed" panose="020B0506020202020204" pitchFamily="34" charset="0"/>
                        </a:rPr>
                        <a:t>Sector</a:t>
                      </a:r>
                    </a:p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cumin Pro SemiCondensed" panose="020B0506020202020204" pitchFamily="34" charset="0"/>
                        </a:rPr>
                        <a:t>(4-digit)</a:t>
                      </a:r>
                    </a:p>
                  </a:txBody>
                  <a:tcP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cumin Pro SemiCondensed" panose="020B0506020202020204" pitchFamily="34" charset="0"/>
                        </a:rPr>
                        <a:t>Ind group</a:t>
                      </a:r>
                    </a:p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cumin Pro SemiCondensed" panose="020B0506020202020204" pitchFamily="34" charset="0"/>
                        </a:rPr>
                        <a:t>(5-digit)</a:t>
                      </a:r>
                    </a:p>
                  </a:txBody>
                  <a:tcP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cumin Pro SemiCondensed" panose="020B0506020202020204" pitchFamily="34" charset="0"/>
                        </a:rPr>
                        <a:t>NAICS Ind (6-digit)</a:t>
                      </a:r>
                    </a:p>
                  </a:txBody>
                  <a:tcP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cumin Pro SemiCondensed" panose="020B0506020202020204" pitchFamily="34" charset="0"/>
                        </a:rPr>
                        <a:t>Description</a:t>
                      </a:r>
                    </a:p>
                  </a:txBody>
                  <a:tcP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082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3261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…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…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…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5007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3262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3262 1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F3C9B"/>
                          </a:solidFill>
                          <a:latin typeface="Acumin Pro SemiCondensed" panose="020B0506020202020204" pitchFamily="34" charset="0"/>
                        </a:rPr>
                        <a:t>3262 11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F3C9B"/>
                          </a:solidFill>
                          <a:latin typeface="Acumin Pro SemiCondensed" panose="020B0506020202020204" pitchFamily="34" charset="0"/>
                        </a:rPr>
                        <a:t>Tire Manufacturing (except Retreading)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7550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3262 12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Tire Retreading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5173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3262 2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3262 20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Rubber and Plastics Hoses and Belting Manufacturing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136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3262 9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3262 91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Rubber Product Manufacturing for Mechanical Use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9106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3262 99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cumin Pro SemiCondensed" panose="020B0506020202020204" pitchFamily="34" charset="0"/>
                        </a:rPr>
                        <a:t>All Other Rubber Product Manufacturing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2570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12E70A1-46B1-458F-97F8-EF1DFF5BBFF4}"/>
              </a:ext>
            </a:extLst>
          </p:cNvPr>
          <p:cNvSpPr/>
          <p:nvPr/>
        </p:nvSpPr>
        <p:spPr>
          <a:xfrm>
            <a:off x="10078994" y="4818746"/>
            <a:ext cx="1882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F3C9B"/>
                </a:solidFill>
                <a:latin typeface="Acumin Pro SemiCondensed" panose="020B0506020202020204" pitchFamily="34" charset="0"/>
              </a:rPr>
              <a:t>Treatment group</a:t>
            </a:r>
          </a:p>
          <a:p>
            <a:r>
              <a:rPr lang="en-US" sz="1400" b="1" dirty="0">
                <a:solidFill>
                  <a:srgbClr val="0F3C9B"/>
                </a:solidFill>
                <a:latin typeface="Acumin Pro SemiCondensed" panose="020B0506020202020204" pitchFamily="34" charset="0"/>
              </a:rPr>
              <a:t>(colluding firms </a:t>
            </a:r>
            <a:r>
              <a:rPr lang="en-US" sz="1400" b="1" u="sng" dirty="0">
                <a:solidFill>
                  <a:srgbClr val="0F3C9B"/>
                </a:solidFill>
                <a:latin typeface="Acumin Pro SemiCondensed" panose="020B0506020202020204" pitchFamily="34" charset="0"/>
              </a:rPr>
              <a:t>only</a:t>
            </a:r>
            <a:r>
              <a:rPr lang="en-US" sz="1400" b="1" dirty="0">
                <a:solidFill>
                  <a:srgbClr val="0F3C9B"/>
                </a:solidFill>
                <a:latin typeface="Acumin Pro SemiCondensed" panose="020B0506020202020204" pitchFamily="34" charset="0"/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046B3B-E58C-48A0-80E9-61AB1411D2C4}"/>
              </a:ext>
            </a:extLst>
          </p:cNvPr>
          <p:cNvSpPr/>
          <p:nvPr/>
        </p:nvSpPr>
        <p:spPr>
          <a:xfrm>
            <a:off x="10078994" y="5832748"/>
            <a:ext cx="1287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cumin Pro SemiCondensed" panose="020B0506020202020204" pitchFamily="34" charset="0"/>
              </a:rPr>
              <a:t>Control group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FE1E8D3C-7804-43B3-AA3C-79DD6CCBA054}"/>
              </a:ext>
            </a:extLst>
          </p:cNvPr>
          <p:cNvSpPr/>
          <p:nvPr/>
        </p:nvSpPr>
        <p:spPr>
          <a:xfrm>
            <a:off x="9870320" y="5279060"/>
            <a:ext cx="185156" cy="1423626"/>
          </a:xfrm>
          <a:prstGeom prst="rightBrace">
            <a:avLst/>
          </a:prstGeom>
          <a:ln w="12700">
            <a:solidFill>
              <a:srgbClr val="A80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C7D979E-8258-421E-A8A5-9F26D3026991}"/>
              </a:ext>
            </a:extLst>
          </p:cNvPr>
          <p:cNvSpPr/>
          <p:nvPr/>
        </p:nvSpPr>
        <p:spPr>
          <a:xfrm>
            <a:off x="9856134" y="4916498"/>
            <a:ext cx="185156" cy="310896"/>
          </a:xfrm>
          <a:prstGeom prst="rightBrace">
            <a:avLst/>
          </a:prstGeom>
          <a:ln w="12700">
            <a:solidFill>
              <a:srgbClr val="0F3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D30E8-A0D2-4C83-B856-D98D258EF8DD}"/>
              </a:ext>
            </a:extLst>
          </p:cNvPr>
          <p:cNvSpPr/>
          <p:nvPr/>
        </p:nvSpPr>
        <p:spPr>
          <a:xfrm>
            <a:off x="2395477" y="3537638"/>
            <a:ext cx="6397541" cy="36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Acumin Pro SemiCondensed" panose="020B0506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Subsector 326 – Plastics and Rubber Products Manufacturing</a:t>
            </a:r>
            <a:endParaRPr lang="en-US" sz="1600" b="1" dirty="0">
              <a:effectLst/>
              <a:latin typeface="Acumin Pro SemiCondensed" panose="020B0506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animBg="1"/>
      <p:bldP spid="22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D32CF-1C2A-42C7-905F-D9835AF0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Research Design and Data</a:t>
            </a:r>
          </a:p>
          <a:p>
            <a:pPr lvl="1"/>
            <a:endParaRPr lang="en-US" dirty="0"/>
          </a:p>
          <a:p>
            <a:r>
              <a:rPr lang="en-US" b="1" dirty="0"/>
              <a:t>Main Results</a:t>
            </a:r>
          </a:p>
          <a:p>
            <a:pPr lvl="1"/>
            <a:r>
              <a:rPr lang="en-US" b="1" dirty="0"/>
              <a:t>Intensity of innovation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Breadth of innovation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Mechanisms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4043453-91A6-481E-9AC4-C9666B28C98E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888A9AD3-99EB-4919-B1B4-C4B68B0E65C1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4368DF5-57AF-4D14-976B-467D7D092D3D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69E1351-87B9-4020-9517-7B34F5EFB51E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128C31C2-2F98-4C55-ADF9-E31552FFD2C9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387ABDF-DF42-47F8-9B39-F98FB1C6E6A2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55504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Research Overview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1CF609E-D6E7-4CE8-83A3-4E83F0E2BC52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96A803A-631B-4378-AB58-BF4A9652ACF9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CF1568A-8C6C-4B2E-BF5E-11E60C3C1560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794C01A-FC9E-42AC-AC25-89466954527D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D3DA6C1-3644-4076-A7D2-5FDEB0FEF4FE}"/>
              </a:ext>
            </a:extLst>
          </p:cNvPr>
          <p:cNvSpPr/>
          <p:nvPr/>
        </p:nvSpPr>
        <p:spPr>
          <a:xfrm>
            <a:off x="-290353" y="3788275"/>
            <a:ext cx="1691640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B4C34F20-1619-46A9-952D-796EF4061691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205E0262-3581-49C6-AB6F-C2564D6C9CF3}"/>
              </a:ext>
            </a:extLst>
          </p:cNvPr>
          <p:cNvSpPr/>
          <p:nvPr/>
        </p:nvSpPr>
        <p:spPr>
          <a:xfrm rot="10800000">
            <a:off x="2465851" y="1295758"/>
            <a:ext cx="1100742" cy="4891057"/>
          </a:xfrm>
          <a:prstGeom prst="triangle">
            <a:avLst/>
          </a:prstGeom>
          <a:pattFill prst="ltHorz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7A80529-C766-46BA-BB56-732856FF8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9920" y="1096064"/>
            <a:ext cx="7635682" cy="5516137"/>
          </a:xfrm>
        </p:spPr>
        <p:txBody>
          <a:bodyPr>
            <a:normAutofit fontScale="92500" lnSpcReduction="20000"/>
          </a:bodyPr>
          <a:lstStyle/>
          <a:p>
            <a:pPr marL="228600" indent="0">
              <a:buNone/>
            </a:pPr>
            <a:endParaRPr lang="en-US" dirty="0"/>
          </a:p>
          <a:p>
            <a:pPr marL="228600" indent="0">
              <a:buNone/>
            </a:pPr>
            <a:r>
              <a:rPr lang="en-US" dirty="0"/>
              <a:t>How does market competition affect innovation?</a:t>
            </a:r>
          </a:p>
          <a:p>
            <a:endParaRPr lang="en-US" dirty="0"/>
          </a:p>
          <a:p>
            <a:endParaRPr lang="en-US" dirty="0"/>
          </a:p>
          <a:p>
            <a:pPr marL="228600" indent="0">
              <a:buNone/>
            </a:pPr>
            <a:r>
              <a:rPr lang="en-US" dirty="0"/>
              <a:t>How does </a:t>
            </a:r>
            <a:r>
              <a:rPr lang="en-US" b="1" dirty="0">
                <a:solidFill>
                  <a:srgbClr val="A80532"/>
                </a:solidFill>
              </a:rPr>
              <a:t>price</a:t>
            </a:r>
            <a:r>
              <a:rPr lang="en-US" dirty="0"/>
              <a:t> competition affect </a:t>
            </a:r>
            <a:r>
              <a:rPr lang="en-US" b="1" dirty="0">
                <a:solidFill>
                  <a:srgbClr val="A80532"/>
                </a:solidFill>
              </a:rPr>
              <a:t>firm</a:t>
            </a:r>
            <a:r>
              <a:rPr lang="en-US" dirty="0">
                <a:solidFill>
                  <a:srgbClr val="0F3C9B"/>
                </a:solidFill>
              </a:rPr>
              <a:t> </a:t>
            </a:r>
            <a:r>
              <a:rPr lang="en-US" dirty="0"/>
              <a:t>innovation activities?</a:t>
            </a:r>
          </a:p>
          <a:p>
            <a:endParaRPr lang="en-US" dirty="0"/>
          </a:p>
          <a:p>
            <a:endParaRPr lang="en-US" dirty="0"/>
          </a:p>
          <a:p>
            <a:pPr marL="228600" indent="0">
              <a:buNone/>
            </a:pPr>
            <a:r>
              <a:rPr lang="en-US" dirty="0"/>
              <a:t>How do </a:t>
            </a:r>
            <a:r>
              <a:rPr lang="en-US" b="1" dirty="0">
                <a:solidFill>
                  <a:srgbClr val="A80532"/>
                </a:solidFill>
              </a:rPr>
              <a:t>price fixing cartels</a:t>
            </a:r>
            <a:r>
              <a:rPr lang="en-US" dirty="0">
                <a:solidFill>
                  <a:srgbClr val="A80532"/>
                </a:solidFill>
              </a:rPr>
              <a:t> </a:t>
            </a:r>
            <a:r>
              <a:rPr lang="en-US" dirty="0"/>
              <a:t>change innovation activities of firms that colluded?</a:t>
            </a:r>
          </a:p>
          <a:p>
            <a:pPr marL="685800" lvl="1"/>
            <a:r>
              <a:rPr lang="en-US" dirty="0"/>
              <a:t>Intensity of innovation</a:t>
            </a:r>
          </a:p>
          <a:p>
            <a:pPr marL="685800" lvl="1"/>
            <a:r>
              <a:rPr lang="en-US" dirty="0"/>
              <a:t>Breadth of innovation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520208-6252-4013-9A0A-1BF4A33D1930}"/>
              </a:ext>
            </a:extLst>
          </p:cNvPr>
          <p:cNvCxnSpPr/>
          <p:nvPr/>
        </p:nvCxnSpPr>
        <p:spPr>
          <a:xfrm>
            <a:off x="3029228" y="1802798"/>
            <a:ext cx="650048" cy="0"/>
          </a:xfrm>
          <a:prstGeom prst="line">
            <a:avLst/>
          </a:prstGeom>
          <a:ln w="12700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A2DB25-00D5-4E6F-A7F6-030F6E26BB01}"/>
              </a:ext>
            </a:extLst>
          </p:cNvPr>
          <p:cNvCxnSpPr/>
          <p:nvPr/>
        </p:nvCxnSpPr>
        <p:spPr>
          <a:xfrm>
            <a:off x="3029228" y="3282419"/>
            <a:ext cx="650048" cy="0"/>
          </a:xfrm>
          <a:prstGeom prst="line">
            <a:avLst/>
          </a:prstGeom>
          <a:ln w="12700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8AF410-CD3F-4577-A3CF-3FCC9EEE5FAC}"/>
              </a:ext>
            </a:extLst>
          </p:cNvPr>
          <p:cNvCxnSpPr/>
          <p:nvPr/>
        </p:nvCxnSpPr>
        <p:spPr>
          <a:xfrm>
            <a:off x="3029228" y="5108612"/>
            <a:ext cx="650048" cy="0"/>
          </a:xfrm>
          <a:prstGeom prst="line">
            <a:avLst/>
          </a:prstGeom>
          <a:ln w="12700">
            <a:solidFill>
              <a:schemeClr val="tx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14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56F40-B555-456D-920D-1FA5E5D9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 evidence</a:t>
            </a:r>
          </a:p>
          <a:p>
            <a:pPr lvl="1"/>
            <a:r>
              <a:rPr lang="en-US" dirty="0"/>
              <a:t>Presents </a:t>
            </a:r>
            <a:r>
              <a:rPr lang="en-US" b="1" dirty="0">
                <a:solidFill>
                  <a:srgbClr val="A80532"/>
                </a:solidFill>
              </a:rPr>
              <a:t>raw data</a:t>
            </a:r>
            <a:r>
              <a:rPr lang="en-US" dirty="0"/>
              <a:t> with minimal transformation (Z-score)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C877A-F4AA-4F26-A741-CB7A60E6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A4043-8FCC-40C3-9C7A-EF412B7F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of Innovation: Patents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4905FB8-C8FE-4E6D-BD37-F207ACB830AF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1F80A0C-5B8A-4EF0-8770-CBE5F2CAFD53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05625F-A552-4C09-BBA2-0E0556D404D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8F79C29-7ED7-4B7A-A0F4-CCF164DA103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6B0F76E-C1FF-4A97-9BB4-3544A553EB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2F07898-D262-41EB-BC29-AA8C553E8754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801C7-D2F1-89A1-4090-46613570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67" y="2406315"/>
            <a:ext cx="9971021" cy="390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56F40-B555-456D-920D-1FA5E5D9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During collusion</a:t>
            </a:r>
            <a:r>
              <a:rPr lang="en-US" dirty="0"/>
              <a:t>, patent applications increased by </a:t>
            </a:r>
            <a:r>
              <a:rPr lang="en-US" b="1" dirty="0"/>
              <a:t>28.3%</a:t>
            </a:r>
            <a:r>
              <a:rPr lang="en-US" dirty="0"/>
              <a:t> (≈</a:t>
            </a:r>
            <a:r>
              <a:rPr lang="en-US" b="1" dirty="0"/>
              <a:t>13.1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C877A-F4AA-4F26-A741-CB7A60E6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A4043-8FCC-40C3-9C7A-EF412B7F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of Innovation: Patents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4905FB8-C8FE-4E6D-BD37-F207ACB830AF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1F80A0C-5B8A-4EF0-8770-CBE5F2CAFD53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05625F-A552-4C09-BBA2-0E0556D404D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8F79C29-7ED7-4B7A-A0F4-CCF164DA103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6B0F76E-C1FF-4A97-9BB4-3544A553EB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2F07898-D262-41EB-BC29-AA8C553E8754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5DE175D-EBBD-4438-B1CF-E829507FE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90864" y="2379963"/>
            <a:ext cx="5486400" cy="4114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3399532-C0C0-4411-A644-80315BD70B35}"/>
              </a:ext>
            </a:extLst>
          </p:cNvPr>
          <p:cNvSpPr/>
          <p:nvPr/>
        </p:nvSpPr>
        <p:spPr>
          <a:xfrm>
            <a:off x="4429723" y="1921719"/>
            <a:ext cx="3608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Cartel Formation:</a:t>
            </a:r>
            <a:r>
              <a:rPr lang="en-US" sz="2400" dirty="0">
                <a:solidFill>
                  <a:srgbClr val="C00000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 </a:t>
            </a:r>
            <a:r>
              <a:rPr lang="en-US" sz="2400" dirty="0">
                <a:latin typeface="Acumin Pro SemiCondensed" panose="020B0506020202020204" pitchFamily="34" charset="0"/>
                <a:ea typeface="Roboto" panose="02000000000000000000" pitchFamily="2" charset="0"/>
              </a:rPr>
              <a:t>Patents</a:t>
            </a:r>
            <a:endParaRPr lang="en-US" sz="2400" dirty="0">
              <a:latin typeface="Acumin Pro Semi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0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56F40-B555-456D-920D-1FA5E5D9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4816142" cy="5385264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After collusion breakup</a:t>
            </a:r>
            <a:r>
              <a:rPr lang="en-US" dirty="0"/>
              <a:t>, patent applications decreased</a:t>
            </a:r>
          </a:p>
          <a:p>
            <a:pPr lvl="1"/>
            <a:r>
              <a:rPr lang="en-US" dirty="0"/>
              <a:t>Firms would </a:t>
            </a:r>
            <a:r>
              <a:rPr lang="en-US" i="1" u="sng" dirty="0"/>
              <a:t>not</a:t>
            </a:r>
            <a:r>
              <a:rPr lang="en-US" dirty="0"/>
              <a:t> instantaneously cease all ongoing R&amp;D projects and patent filings after cartel breakup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C877A-F4AA-4F26-A741-CB7A60E6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A4043-8FCC-40C3-9C7A-EF412B7F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of Innovation: Patents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4905FB8-C8FE-4E6D-BD37-F207ACB830AF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1F80A0C-5B8A-4EF0-8770-CBE5F2CAFD53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05625F-A552-4C09-BBA2-0E0556D404D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8F79C29-7ED7-4B7A-A0F4-CCF164DA103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6B0F76E-C1FF-4A97-9BB4-3544A553EB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2F07898-D262-41EB-BC29-AA8C553E8754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5DE175D-EBBD-4438-B1CF-E829507FE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06253" y="1894798"/>
            <a:ext cx="5486400" cy="4114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3399532-C0C0-4411-A644-80315BD70B35}"/>
              </a:ext>
            </a:extLst>
          </p:cNvPr>
          <p:cNvSpPr/>
          <p:nvPr/>
        </p:nvSpPr>
        <p:spPr>
          <a:xfrm>
            <a:off x="7611607" y="1433133"/>
            <a:ext cx="3344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F3C9B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Cartel Breakup:</a:t>
            </a:r>
            <a:r>
              <a:rPr lang="en-US" sz="2400" dirty="0">
                <a:solidFill>
                  <a:srgbClr val="C00000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 </a:t>
            </a:r>
            <a:r>
              <a:rPr lang="en-US" sz="2400" dirty="0">
                <a:latin typeface="Acumin Pro SemiCondensed" panose="020B0506020202020204" pitchFamily="34" charset="0"/>
                <a:ea typeface="Roboto" panose="02000000000000000000" pitchFamily="2" charset="0"/>
              </a:rPr>
              <a:t>Patents</a:t>
            </a:r>
            <a:endParaRPr lang="en-US" sz="2400" dirty="0">
              <a:latin typeface="Acumin Pro Semi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17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56F40-B555-456D-920D-1FA5E5D9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analysis that covers both </a:t>
            </a:r>
            <a:r>
              <a:rPr lang="en-US" u="sng" dirty="0"/>
              <a:t>formation</a:t>
            </a:r>
            <a:r>
              <a:rPr lang="en-US" dirty="0"/>
              <a:t> and </a:t>
            </a:r>
            <a:r>
              <a:rPr lang="en-US" u="sng" dirty="0"/>
              <a:t>breakup</a:t>
            </a:r>
          </a:p>
          <a:p>
            <a:pPr lvl="1"/>
            <a:r>
              <a:rPr lang="en-US" dirty="0"/>
              <a:t>Each point represents the 3-year periods</a:t>
            </a:r>
          </a:p>
          <a:p>
            <a:pPr lvl="1"/>
            <a:r>
              <a:rPr lang="en-US" dirty="0"/>
              <a:t>Collusion duration differs:     captures all later periods of collusion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C877A-F4AA-4F26-A741-CB7A60E6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A4043-8FCC-40C3-9C7A-EF412B7F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of Innovation: Patents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4905FB8-C8FE-4E6D-BD37-F207ACB830AF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1F80A0C-5B8A-4EF0-8770-CBE5F2CAFD53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05625F-A552-4C09-BBA2-0E0556D404D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8F79C29-7ED7-4B7A-A0F4-CCF164DA103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6B0F76E-C1FF-4A97-9BB4-3544A553EB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2F07898-D262-41EB-BC29-AA8C553E8754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171F968-2DCC-48CE-BF4E-1DDAD1297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36034" y="2794176"/>
            <a:ext cx="5486400" cy="4114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A31B1F-D6FE-4AAB-8288-32124263F3E3}"/>
              </a:ext>
            </a:extLst>
          </p:cNvPr>
          <p:cNvSpPr/>
          <p:nvPr/>
        </p:nvSpPr>
        <p:spPr>
          <a:xfrm>
            <a:off x="4364480" y="2555684"/>
            <a:ext cx="36295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F3C9B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Life Cycle of Collusion:</a:t>
            </a:r>
            <a:r>
              <a:rPr lang="en-US" sz="2000" dirty="0">
                <a:solidFill>
                  <a:srgbClr val="C00000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 </a:t>
            </a:r>
            <a:r>
              <a:rPr lang="en-US" sz="2000" dirty="0">
                <a:latin typeface="Acumin Pro SemiCondensed" panose="020B0506020202020204" pitchFamily="34" charset="0"/>
                <a:ea typeface="Roboto" panose="02000000000000000000" pitchFamily="2" charset="0"/>
              </a:rPr>
              <a:t>Patents</a:t>
            </a:r>
            <a:endParaRPr lang="en-US" sz="2000" dirty="0">
              <a:latin typeface="Acumin Pro SemiCondensed" panose="020B0506020202020204" pitchFamily="34" charset="0"/>
            </a:endParaRP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91E7BAC-09A2-4027-97C8-1B6CFED58B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80969" y="2698439"/>
            <a:ext cx="1447229" cy="644436"/>
          </a:xfrm>
          <a:prstGeom prst="curvedConnector3">
            <a:avLst>
              <a:gd name="adj1" fmla="val 50000"/>
            </a:avLst>
          </a:prstGeom>
          <a:ln w="19050">
            <a:solidFill>
              <a:srgbClr val="A80532"/>
            </a:solidFill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29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56F40-B555-456D-920D-1FA5E5D9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Quality-adjusted patents</a:t>
            </a:r>
          </a:p>
          <a:p>
            <a:pPr lvl="1"/>
            <a:r>
              <a:rPr lang="en-US" dirty="0"/>
              <a:t>High-quality patents (top 10% forward citations): 20.4%</a:t>
            </a:r>
          </a:p>
          <a:p>
            <a:pPr lvl="1"/>
            <a:r>
              <a:rPr lang="en-US" dirty="0"/>
              <a:t>Citation-weighted patents: 27.1%</a:t>
            </a:r>
          </a:p>
          <a:p>
            <a:r>
              <a:rPr lang="en-US" b="1" dirty="0"/>
              <a:t>Input for innovation</a:t>
            </a:r>
          </a:p>
          <a:p>
            <a:pPr lvl="1"/>
            <a:r>
              <a:rPr lang="en-US" dirty="0"/>
              <a:t>R&amp;D expenditure (of public firms): 16.4%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C877A-F4AA-4F26-A741-CB7A60E6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A4043-8FCC-40C3-9C7A-EF412B7F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of Innovation: Alternative Measures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4905FB8-C8FE-4E6D-BD37-F207ACB830AF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1F80A0C-5B8A-4EF0-8770-CBE5F2CAFD53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05625F-A552-4C09-BBA2-0E0556D404D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8F79C29-7ED7-4B7A-A0F4-CCF164DA103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6B0F76E-C1FF-4A97-9BB4-3544A553EB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2F07898-D262-41EB-BC29-AA8C553E8754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A1F931-6867-06EF-A347-8404B7C5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444" y="3612386"/>
            <a:ext cx="7964888" cy="3101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C0F940-4AE2-801B-470D-6F5989714742}"/>
              </a:ext>
            </a:extLst>
          </p:cNvPr>
          <p:cNvSpPr/>
          <p:nvPr/>
        </p:nvSpPr>
        <p:spPr>
          <a:xfrm>
            <a:off x="4333265" y="3725167"/>
            <a:ext cx="6131067" cy="26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variables:</a:t>
            </a:r>
          </a:p>
        </p:txBody>
      </p:sp>
    </p:spTree>
    <p:extLst>
      <p:ext uri="{BB962C8B-B14F-4D97-AF65-F5344CB8AC3E}">
        <p14:creationId xmlns:p14="http://schemas.microsoft.com/office/powerpoint/2010/main" val="1710233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D32CF-1C2A-42C7-905F-D9835AF0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Research Design and Data</a:t>
            </a:r>
          </a:p>
          <a:p>
            <a:pPr lvl="1"/>
            <a:endParaRPr lang="en-US" dirty="0"/>
          </a:p>
          <a:p>
            <a:r>
              <a:rPr lang="en-US" b="1" dirty="0"/>
              <a:t>Main Results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Intensity of innovation</a:t>
            </a:r>
          </a:p>
          <a:p>
            <a:pPr lvl="1"/>
            <a:r>
              <a:rPr lang="en-US" b="1" dirty="0"/>
              <a:t>Breadth of innovation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Mechanisms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4043453-91A6-481E-9AC4-C9666B28C98E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888A9AD3-99EB-4919-B1B4-C4B68B0E65C1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4368DF5-57AF-4D14-976B-467D7D092D3D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69E1351-87B9-4020-9517-7B34F5EFB51E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128C31C2-2F98-4C55-ADF9-E31552FFD2C9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387ABDF-DF42-47F8-9B39-F98FB1C6E6A2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142676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56F40-B555-456D-920D-1FA5E5D9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Innovation is a </a:t>
            </a:r>
            <a:r>
              <a:rPr lang="en-US" b="1" dirty="0"/>
              <a:t>recombination</a:t>
            </a:r>
            <a:r>
              <a:rPr lang="en-US" dirty="0"/>
              <a:t> of existing technologies in a novel fashion </a:t>
            </a:r>
            <a:r>
              <a:rPr lang="en-US" sz="1400" dirty="0"/>
              <a:t>(Grant 1996; Henderson &amp; Clark 1990; Kogut &amp; Zander 1992)</a:t>
            </a:r>
          </a:p>
          <a:p>
            <a:pPr lvl="1"/>
            <a:r>
              <a:rPr lang="en-US" dirty="0"/>
              <a:t>Breadth of innovation provides </a:t>
            </a:r>
            <a:r>
              <a:rPr lang="en-US" dirty="0">
                <a:solidFill>
                  <a:srgbClr val="0F3C9B"/>
                </a:solidFill>
              </a:rPr>
              <a:t>diverse input</a:t>
            </a:r>
            <a:r>
              <a:rPr lang="en-US" dirty="0"/>
              <a:t> for further innovation </a:t>
            </a:r>
            <a:br>
              <a:rPr lang="en-US" dirty="0"/>
            </a:br>
            <a:r>
              <a:rPr lang="en-US" dirty="0"/>
              <a:t>(unprecedented recombination)</a:t>
            </a:r>
          </a:p>
          <a:p>
            <a:pPr lvl="1"/>
            <a:r>
              <a:rPr lang="en-US" dirty="0"/>
              <a:t>Builds an </a:t>
            </a:r>
            <a:r>
              <a:rPr lang="en-US" dirty="0">
                <a:solidFill>
                  <a:srgbClr val="0F3C9B"/>
                </a:solidFill>
              </a:rPr>
              <a:t>absorptive capacity </a:t>
            </a:r>
            <a:r>
              <a:rPr lang="en-US" sz="1400" dirty="0"/>
              <a:t>(Cohen &amp; Levinthal 1990)</a:t>
            </a:r>
          </a:p>
          <a:p>
            <a:endParaRPr lang="en-US" dirty="0"/>
          </a:p>
          <a:p>
            <a:r>
              <a:rPr lang="en-US" dirty="0"/>
              <a:t>More </a:t>
            </a:r>
            <a:r>
              <a:rPr lang="en-US" b="1" dirty="0"/>
              <a:t>difficult</a:t>
            </a:r>
            <a:r>
              <a:rPr lang="en-US" dirty="0"/>
              <a:t> to broaden the scope of innovation</a:t>
            </a:r>
          </a:p>
          <a:p>
            <a:pPr lvl="1"/>
            <a:r>
              <a:rPr lang="en-US" dirty="0"/>
              <a:t>Firms that engage in non-core technology fields are substantially more likely to fail</a:t>
            </a:r>
            <a:r>
              <a:rPr lang="en-US" sz="1400" dirty="0"/>
              <a:t> (Lampe and Moser 2013)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C877A-F4AA-4F26-A741-CB7A60E6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A4043-8FCC-40C3-9C7A-EF412B7F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of Innovation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4905FB8-C8FE-4E6D-BD37-F207ACB830AF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1F80A0C-5B8A-4EF0-8770-CBE5F2CAFD53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05625F-A552-4C09-BBA2-0E0556D404D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8F79C29-7ED7-4B7A-A0F4-CCF164DA103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6B0F76E-C1FF-4A97-9BB4-3544A553EB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2F07898-D262-41EB-BC29-AA8C553E8754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99930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56F40-B555-456D-920D-1FA5E5D9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dirty="0"/>
              <a:t>Measurement: unique number of technology classes patented</a:t>
            </a:r>
          </a:p>
          <a:p>
            <a:pPr lvl="1"/>
            <a:r>
              <a:rPr lang="en-US" dirty="0"/>
              <a:t>4-digit Cooperative Patent Classification (CPC )</a:t>
            </a:r>
          </a:p>
          <a:p>
            <a:pPr lvl="2"/>
            <a:endParaRPr lang="en-US" b="1" dirty="0"/>
          </a:p>
          <a:p>
            <a:pPr lvl="1"/>
            <a:r>
              <a:rPr lang="en-US" b="1" dirty="0">
                <a:solidFill>
                  <a:srgbClr val="0F3C9B"/>
                </a:solidFill>
              </a:rPr>
              <a:t>C04: Cements; concrete; artificial stone; ceramics; refractories</a:t>
            </a:r>
          </a:p>
          <a:p>
            <a:pPr lvl="1"/>
            <a:r>
              <a:rPr lang="en-US" b="1" dirty="0">
                <a:solidFill>
                  <a:srgbClr val="0F3C9B"/>
                </a:solidFill>
              </a:rPr>
              <a:t>C05: Fertilizers; manufacture thereof</a:t>
            </a:r>
          </a:p>
          <a:p>
            <a:pPr lvl="2"/>
            <a:r>
              <a:rPr lang="en-US" dirty="0">
                <a:solidFill>
                  <a:srgbClr val="0F3C9B"/>
                </a:solidFill>
              </a:rPr>
              <a:t>C05B: Phosphatic Fertilizers</a:t>
            </a:r>
          </a:p>
          <a:p>
            <a:pPr lvl="2"/>
            <a:r>
              <a:rPr lang="en-US" dirty="0">
                <a:solidFill>
                  <a:srgbClr val="0F3C9B"/>
                </a:solidFill>
              </a:rPr>
              <a:t>C05C: Nitrogenous Fertilizers</a:t>
            </a:r>
          </a:p>
          <a:p>
            <a:pPr lvl="2"/>
            <a:r>
              <a:rPr lang="en-US" dirty="0">
                <a:solidFill>
                  <a:srgbClr val="0F3C9B"/>
                </a:solidFill>
              </a:rPr>
              <a:t>C05D: Inorganic Fertilizers</a:t>
            </a:r>
          </a:p>
          <a:p>
            <a:pPr lvl="2"/>
            <a:r>
              <a:rPr lang="en-US" dirty="0">
                <a:solidFill>
                  <a:srgbClr val="0F3C9B"/>
                </a:solidFill>
              </a:rPr>
              <a:t>C05F: Organic Fertilizers</a:t>
            </a:r>
          </a:p>
          <a:p>
            <a:pPr lvl="2"/>
            <a:r>
              <a:rPr lang="en-US" dirty="0">
                <a:solidFill>
                  <a:srgbClr val="0F3C9B"/>
                </a:solidFill>
              </a:rPr>
              <a:t>C05G: Mixtures of fertilizers</a:t>
            </a:r>
          </a:p>
          <a:p>
            <a:pPr lvl="1"/>
            <a:r>
              <a:rPr lang="en-US" b="1" dirty="0">
                <a:solidFill>
                  <a:srgbClr val="0F3C9B"/>
                </a:solidFill>
              </a:rPr>
              <a:t>C06: Explosives; matches</a:t>
            </a:r>
          </a:p>
          <a:p>
            <a:pPr lvl="1"/>
            <a:r>
              <a:rPr lang="en-US" b="1" dirty="0">
                <a:solidFill>
                  <a:srgbClr val="0F3C9B"/>
                </a:solidFill>
              </a:rPr>
              <a:t>C07: Organic chemistry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C877A-F4AA-4F26-A741-CB7A60E6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A4043-8FCC-40C3-9C7A-EF412B7F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Breadth of Innovation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4905FB8-C8FE-4E6D-BD37-F207ACB830AF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1F80A0C-5B8A-4EF0-8770-CBE5F2CAFD53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05625F-A552-4C09-BBA2-0E0556D404D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8F79C29-7ED7-4B7A-A0F4-CCF164DA103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6B0F76E-C1FF-4A97-9BB4-3544A553EB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8A78DF77-B08E-4B31-BFBA-CC11ED602985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CAB95B-1ED9-41C7-8E69-D880D9C702B5}"/>
              </a:ext>
            </a:extLst>
          </p:cNvPr>
          <p:cNvSpPr/>
          <p:nvPr/>
        </p:nvSpPr>
        <p:spPr>
          <a:xfrm>
            <a:off x="2119155" y="2439845"/>
            <a:ext cx="9144000" cy="3865615"/>
          </a:xfrm>
          <a:prstGeom prst="rect">
            <a:avLst/>
          </a:prstGeom>
          <a:noFill/>
          <a:ln>
            <a:solidFill>
              <a:srgbClr val="0F3C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56F40-B555-456D-920D-1FA5E5D9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collusion, firms broadened their technological search (16%)</a:t>
            </a:r>
          </a:p>
          <a:p>
            <a:pPr lvl="1"/>
            <a:r>
              <a:rPr lang="en-US" dirty="0"/>
              <a:t>Explored one (1) extra technology classes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C877A-F4AA-4F26-A741-CB7A60E6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A4043-8FCC-40C3-9C7A-EF412B7F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of Innovation: Unique Tech Classes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4905FB8-C8FE-4E6D-BD37-F207ACB830AF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1F80A0C-5B8A-4EF0-8770-CBE5F2CAFD53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05625F-A552-4C09-BBA2-0E0556D404D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8F79C29-7ED7-4B7A-A0F4-CCF164DA103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6B0F76E-C1FF-4A97-9BB4-3544A553EB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2F07898-D262-41EB-BC29-AA8C553E8754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5DE175D-EBBD-4438-B1CF-E829507FE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616015" y="2713701"/>
            <a:ext cx="5486400" cy="4114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3399532-C0C0-4411-A644-80315BD70B35}"/>
              </a:ext>
            </a:extLst>
          </p:cNvPr>
          <p:cNvSpPr/>
          <p:nvPr/>
        </p:nvSpPr>
        <p:spPr>
          <a:xfrm>
            <a:off x="3785433" y="2296286"/>
            <a:ext cx="5147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A80532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Cartel Formation:</a:t>
            </a:r>
            <a:r>
              <a:rPr lang="en-US" sz="2400" dirty="0">
                <a:solidFill>
                  <a:srgbClr val="C00000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 </a:t>
            </a:r>
            <a:r>
              <a:rPr lang="en-US" sz="2400" dirty="0">
                <a:latin typeface="Acumin Pro SemiCondensed" panose="020B0506020202020204" pitchFamily="34" charset="0"/>
                <a:ea typeface="Roboto" panose="02000000000000000000" pitchFamily="2" charset="0"/>
              </a:rPr>
              <a:t>Technology classes</a:t>
            </a:r>
            <a:endParaRPr lang="en-US" sz="2400" dirty="0">
              <a:latin typeface="Acumin Pro Semi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45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956F40-B555-456D-920D-1FA5E5D9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analysis that covers both formation and breakup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C877A-F4AA-4F26-A741-CB7A60E6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A4043-8FCC-40C3-9C7A-EF412B7F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of Innovation: Unique Tech Classes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4905FB8-C8FE-4E6D-BD37-F207ACB830AF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1F80A0C-5B8A-4EF0-8770-CBE5F2CAFD53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05625F-A552-4C09-BBA2-0E0556D404D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8F79C29-7ED7-4B7A-A0F4-CCF164DA103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6B0F76E-C1FF-4A97-9BB4-3544A553EB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2F07898-D262-41EB-BC29-AA8C553E8754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171F968-2DCC-48CE-BF4E-1DDAD1297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35721" y="2599155"/>
            <a:ext cx="5486400" cy="4114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A31B1F-D6FE-4AAB-8288-32124263F3E3}"/>
              </a:ext>
            </a:extLst>
          </p:cNvPr>
          <p:cNvSpPr/>
          <p:nvPr/>
        </p:nvSpPr>
        <p:spPr>
          <a:xfrm>
            <a:off x="3347670" y="2075126"/>
            <a:ext cx="5862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F3C9B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Life Cycle of Collusion:</a:t>
            </a:r>
            <a:r>
              <a:rPr lang="en-US" sz="2400" dirty="0">
                <a:solidFill>
                  <a:srgbClr val="C00000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 </a:t>
            </a:r>
            <a:r>
              <a:rPr lang="en-US" sz="2400" dirty="0">
                <a:latin typeface="Acumin Pro SemiCondensed" panose="020B0506020202020204" pitchFamily="34" charset="0"/>
                <a:ea typeface="Roboto" panose="02000000000000000000" pitchFamily="2" charset="0"/>
              </a:rPr>
              <a:t>Technology classes</a:t>
            </a:r>
            <a:endParaRPr lang="en-US" sz="2400" dirty="0">
              <a:latin typeface="Acumin Pro Semi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37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“The Competition-Innovation Debate”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1CF609E-D6E7-4CE8-83A3-4E83F0E2BC52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96A803A-631B-4378-AB58-BF4A9652ACF9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CF1568A-8C6C-4B2E-BF5E-11E60C3C1560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794C01A-FC9E-42AC-AC25-89466954527D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D3DA6C1-3644-4076-A7D2-5FDEB0FEF4F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B4C34F20-1619-46A9-952D-796EF4061691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B67C838-71FA-4C11-923A-B95C719AD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3273" y="1268828"/>
            <a:ext cx="4987636" cy="5284353"/>
          </a:xfrm>
        </p:spPr>
        <p:txBody>
          <a:bodyPr/>
          <a:lstStyle/>
          <a:p>
            <a:r>
              <a:rPr lang="en-US" b="1" dirty="0">
                <a:solidFill>
                  <a:srgbClr val="A80532"/>
                </a:solidFill>
              </a:rPr>
              <a:t>Market competition </a:t>
            </a:r>
            <a:r>
              <a:rPr lang="en-US" b="1" dirty="0"/>
              <a:t>promotes innovation</a:t>
            </a:r>
          </a:p>
          <a:p>
            <a:pPr lvl="1"/>
            <a:r>
              <a:rPr lang="en-US" dirty="0"/>
              <a:t>High marginal benefit (royalty) from innovation</a:t>
            </a:r>
          </a:p>
          <a:p>
            <a:pPr lvl="1"/>
            <a:r>
              <a:rPr lang="en-US" dirty="0"/>
              <a:t>Post-innovation rent &gt;&gt; pre-innovation rent</a:t>
            </a:r>
          </a:p>
          <a:p>
            <a:pPr lvl="1"/>
            <a:r>
              <a:rPr lang="en-US" dirty="0"/>
              <a:t>“Escape-competition effect”</a:t>
            </a:r>
            <a:br>
              <a:rPr lang="en-US" dirty="0"/>
            </a:br>
            <a:r>
              <a:rPr lang="en-US" sz="1400" dirty="0"/>
              <a:t>(Arrow 1962)</a:t>
            </a:r>
          </a:p>
          <a:p>
            <a:pPr lvl="1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3D4078-6F8C-486C-A71E-C9EEDA136574}"/>
              </a:ext>
            </a:extLst>
          </p:cNvPr>
          <p:cNvSpPr txBox="1">
            <a:spLocks/>
          </p:cNvSpPr>
          <p:nvPr/>
        </p:nvSpPr>
        <p:spPr>
          <a:xfrm>
            <a:off x="6724072" y="1268828"/>
            <a:ext cx="5112328" cy="52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A80532"/>
                </a:solidFill>
                <a:latin typeface="Acumin Pro SemiCondensed" panose="020B0506020202020204" pitchFamily="34" charset="0"/>
              </a:rPr>
              <a:t>Market power </a:t>
            </a:r>
            <a:r>
              <a:rPr lang="en-US" b="1" dirty="0">
                <a:latin typeface="Acumin Pro SemiCondensed" panose="020B0506020202020204" pitchFamily="34" charset="0"/>
              </a:rPr>
              <a:t>promotes innovation</a:t>
            </a:r>
          </a:p>
          <a:p>
            <a:pPr lvl="1"/>
            <a:r>
              <a:rPr lang="en-US" u="sng" dirty="0">
                <a:latin typeface="Acumin Pro SemiCondensed" panose="020B0506020202020204" pitchFamily="34" charset="0"/>
              </a:rPr>
              <a:t>Predictability</a:t>
            </a:r>
            <a:r>
              <a:rPr lang="en-US" dirty="0">
                <a:latin typeface="Acumin Pro SemiCondensed" panose="020B0506020202020204" pitchFamily="34" charset="0"/>
              </a:rPr>
              <a:t> and </a:t>
            </a:r>
            <a:r>
              <a:rPr lang="en-US" u="sng" dirty="0">
                <a:latin typeface="Acumin Pro SemiCondensed" panose="020B0506020202020204" pitchFamily="34" charset="0"/>
              </a:rPr>
              <a:t>appropriability</a:t>
            </a:r>
            <a:r>
              <a:rPr lang="en-US" dirty="0">
                <a:latin typeface="Acumin Pro SemiCondensed" panose="020B0506020202020204" pitchFamily="34" charset="0"/>
              </a:rPr>
              <a:t> (</a:t>
            </a:r>
            <a:r>
              <a:rPr lang="en-US" i="1" dirty="0">
                <a:latin typeface="Acumin Pro SemiCondensed" panose="020B0506020202020204" pitchFamily="34" charset="0"/>
              </a:rPr>
              <a:t>incentives to innovate</a:t>
            </a:r>
            <a:r>
              <a:rPr lang="en-US" dirty="0">
                <a:latin typeface="Acumin Pro SemiCondensed" panose="020B0506020202020204" pitchFamily="34" charset="0"/>
              </a:rPr>
              <a:t>)</a:t>
            </a:r>
          </a:p>
          <a:p>
            <a:pPr lvl="1"/>
            <a:r>
              <a:rPr lang="en-US" u="sng" dirty="0">
                <a:latin typeface="Acumin Pro SemiCondensed" panose="020B0506020202020204" pitchFamily="34" charset="0"/>
              </a:rPr>
              <a:t>Financial resources</a:t>
            </a:r>
            <a:br>
              <a:rPr lang="en-US" dirty="0">
                <a:latin typeface="Acumin Pro SemiCondensed" panose="020B0506020202020204" pitchFamily="34" charset="0"/>
              </a:rPr>
            </a:br>
            <a:r>
              <a:rPr lang="en-US" dirty="0">
                <a:latin typeface="Acumin Pro SemiCondensed" panose="020B0506020202020204" pitchFamily="34" charset="0"/>
              </a:rPr>
              <a:t>(</a:t>
            </a:r>
            <a:r>
              <a:rPr lang="en-US" i="1" dirty="0">
                <a:latin typeface="Acumin Pro SemiCondensed" panose="020B0506020202020204" pitchFamily="34" charset="0"/>
              </a:rPr>
              <a:t>ability to innovate</a:t>
            </a:r>
            <a:r>
              <a:rPr lang="en-US" dirty="0">
                <a:latin typeface="Acumin Pro SemiCondensed" panose="020B0506020202020204" pitchFamily="34" charset="0"/>
              </a:rPr>
              <a:t>)</a:t>
            </a:r>
          </a:p>
          <a:p>
            <a:pPr lvl="2"/>
            <a:r>
              <a:rPr lang="en-US" dirty="0">
                <a:latin typeface="Acumin Pro SemiCondensed" panose="020B0506020202020204" pitchFamily="34" charset="0"/>
              </a:rPr>
              <a:t>Competition doesn’t allow excess capacity and strategic use of 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B2168E-D7DF-4A0E-A7AD-29948AE0CCC6}"/>
              </a:ext>
            </a:extLst>
          </p:cNvPr>
          <p:cNvCxnSpPr>
            <a:cxnSpLocks/>
          </p:cNvCxnSpPr>
          <p:nvPr/>
        </p:nvCxnSpPr>
        <p:spPr>
          <a:xfrm>
            <a:off x="6589110" y="1370197"/>
            <a:ext cx="0" cy="3246847"/>
          </a:xfrm>
          <a:prstGeom prst="line">
            <a:avLst/>
          </a:prstGeom>
          <a:ln w="12700">
            <a:solidFill>
              <a:srgbClr val="A805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BFC137-FB43-C30E-4098-640D4FF48378}"/>
              </a:ext>
            </a:extLst>
          </p:cNvPr>
          <p:cNvSpPr txBox="1"/>
          <p:nvPr/>
        </p:nvSpPr>
        <p:spPr>
          <a:xfrm>
            <a:off x="1807535" y="5200383"/>
            <a:ext cx="4316821" cy="1055608"/>
          </a:xfrm>
          <a:prstGeom prst="wedgeRoundRectCallout">
            <a:avLst>
              <a:gd name="adj1" fmla="val -10299"/>
              <a:gd name="adj2" fmla="val -8447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rIns="0">
            <a:spAutoFit/>
          </a:bodyPr>
          <a:lstStyle/>
          <a:p>
            <a:pPr marL="0" lvl="1"/>
            <a:r>
              <a:rPr lang="en-US" sz="2800" dirty="0">
                <a:latin typeface="Acumin Pro SemiCondensed" panose="020B0506020202020204" pitchFamily="34" charset="0"/>
              </a:rPr>
              <a:t>“The best of all monopoly profits is a quiet life” </a:t>
            </a:r>
            <a:r>
              <a:rPr lang="en-US" sz="1600" dirty="0">
                <a:latin typeface="Acumin Pro SemiCondensed" panose="020B0506020202020204" pitchFamily="34" charset="0"/>
              </a:rPr>
              <a:t>(Hicks 1935)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A3882-06DA-065A-2251-17761C5FBDE8}"/>
              </a:ext>
            </a:extLst>
          </p:cNvPr>
          <p:cNvSpPr txBox="1"/>
          <p:nvPr/>
        </p:nvSpPr>
        <p:spPr>
          <a:xfrm>
            <a:off x="7005434" y="5199553"/>
            <a:ext cx="4830966" cy="1055608"/>
          </a:xfrm>
          <a:prstGeom prst="wedgeRoundRectCallout">
            <a:avLst>
              <a:gd name="adj1" fmla="val 7743"/>
              <a:gd name="adj2" fmla="val -81454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rIns="0">
            <a:spAutoFit/>
          </a:bodyPr>
          <a:lstStyle/>
          <a:p>
            <a:pPr marL="0" lvl="1"/>
            <a:r>
              <a:rPr lang="en-US" sz="2800" dirty="0">
                <a:latin typeface="Acumin Pro SemiCondensed" panose="020B0506020202020204" pitchFamily="34" charset="0"/>
              </a:rPr>
              <a:t>“A monopoly position is no cushion to sleep on” </a:t>
            </a:r>
            <a:r>
              <a:rPr lang="en-US" sz="1600" dirty="0">
                <a:latin typeface="Acumin Pro SemiCondensed" panose="020B0506020202020204" pitchFamily="34" charset="0"/>
              </a:rPr>
              <a:t>(Schumpeter 1942) </a:t>
            </a:r>
          </a:p>
        </p:txBody>
      </p:sp>
    </p:spTree>
    <p:extLst>
      <p:ext uri="{BB962C8B-B14F-4D97-AF65-F5344CB8AC3E}">
        <p14:creationId xmlns:p14="http://schemas.microsoft.com/office/powerpoint/2010/main" val="6019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202B5A-61C5-4796-8AD3-7D8DE8D36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Technology class-weighted patents</a:t>
            </a:r>
          </a:p>
          <a:p>
            <a:r>
              <a:rPr lang="en-US" dirty="0"/>
              <a:t>Patents in </a:t>
            </a:r>
            <a:r>
              <a:rPr lang="en-US" b="1" dirty="0"/>
              <a:t>peripheral</a:t>
            </a:r>
            <a:r>
              <a:rPr lang="en-US" dirty="0"/>
              <a:t> fields</a:t>
            </a:r>
          </a:p>
          <a:p>
            <a:pPr lvl="1"/>
            <a:r>
              <a:rPr lang="en-US" dirty="0"/>
              <a:t>Excluding three frequently patented technology classes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C877A-F4AA-4F26-A741-CB7A60E6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A4043-8FCC-40C3-9C7A-EF412B7F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of Innovation: Alternative Measures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4905FB8-C8FE-4E6D-BD37-F207ACB830AF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1F80A0C-5B8A-4EF0-8770-CBE5F2CAFD53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05625F-A552-4C09-BBA2-0E0556D404D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8F79C29-7ED7-4B7A-A0F4-CCF164DA103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6B0F76E-C1FF-4A97-9BB4-3544A553EB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2F07898-D262-41EB-BC29-AA8C553E8754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E3DFD-F0F5-C636-92E8-AA373A54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161488"/>
            <a:ext cx="6740939" cy="332505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B4FFA4-51B5-41A9-9571-14ADEEFCD5EB}"/>
              </a:ext>
            </a:extLst>
          </p:cNvPr>
          <p:cNvSpPr/>
          <p:nvPr/>
        </p:nvSpPr>
        <p:spPr>
          <a:xfrm>
            <a:off x="2999409" y="3277704"/>
            <a:ext cx="6740939" cy="27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variables:</a:t>
            </a:r>
          </a:p>
        </p:txBody>
      </p:sp>
    </p:spTree>
    <p:extLst>
      <p:ext uri="{BB962C8B-B14F-4D97-AF65-F5344CB8AC3E}">
        <p14:creationId xmlns:p14="http://schemas.microsoft.com/office/powerpoint/2010/main" val="3879051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94C40-B702-4B11-8EF6-B4F983F3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A80532"/>
                </a:solidFill>
              </a:rPr>
              <a:t>Randomly reassigned</a:t>
            </a:r>
            <a:r>
              <a:rPr lang="en-US" dirty="0"/>
              <a:t> treatment status </a:t>
            </a:r>
            <a:r>
              <a:rPr lang="en-US" i="1" dirty="0"/>
              <a:t>within</a:t>
            </a:r>
            <a:r>
              <a:rPr lang="en-US" dirty="0"/>
              <a:t> 4-digit NAICS</a:t>
            </a:r>
          </a:p>
          <a:p>
            <a:pPr lvl="1"/>
            <a:r>
              <a:rPr lang="en-US" dirty="0"/>
              <a:t>Treated non-colluded firms as if they colluded</a:t>
            </a:r>
          </a:p>
          <a:p>
            <a:r>
              <a:rPr lang="en-US" dirty="0"/>
              <a:t>Simulated 1,000 times (gray lines)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>
            <a:normAutofit/>
          </a:bodyPr>
          <a:lstStyle/>
          <a:p>
            <a:r>
              <a:rPr lang="en-US" dirty="0"/>
              <a:t>Placebo permutation tests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EBBB4C8-14CE-469E-B74F-DEF660067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4578" y="3084947"/>
            <a:ext cx="4754880" cy="3566160"/>
          </a:xfrm>
          <a:prstGeom prst="rect">
            <a:avLst/>
          </a:prstGeom>
        </p:spPr>
      </p:pic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1646FD9-D52D-48C3-A80B-9A08DAF03772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CB19590-956E-46E8-9D6F-89512AD91BA4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327F1F1D-F546-4DF2-AAC3-0AB2D5A5C835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FE3CA0C-1F45-4599-AFB6-C9802C6E52B2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5C57906-FC2F-4459-833E-789178390C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DA1055D-640B-4FC5-8575-53FF0245C093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25" name="Graphic 13">
            <a:extLst>
              <a:ext uri="{FF2B5EF4-FFF2-40B4-BE49-F238E27FC236}">
                <a16:creationId xmlns:a16="http://schemas.microsoft.com/office/drawing/2014/main" id="{37A28A0C-F969-4101-A00C-A26A5233F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0974" y="3084947"/>
            <a:ext cx="4754880" cy="3566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7B1023-C37F-4F17-BC78-3866D7450E68}"/>
              </a:ext>
            </a:extLst>
          </p:cNvPr>
          <p:cNvSpPr/>
          <p:nvPr/>
        </p:nvSpPr>
        <p:spPr>
          <a:xfrm>
            <a:off x="2744698" y="2781097"/>
            <a:ext cx="2834640" cy="33855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sz="2400" b="1" dirty="0">
                <a:solidFill>
                  <a:srgbClr val="0F3C9B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Innovation intensity</a:t>
            </a:r>
            <a:endParaRPr lang="en-US" sz="2400" dirty="0">
              <a:latin typeface="Acumin Pro SemiCondensed" panose="020B0506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DFBFD5-DB0D-4024-8258-D6D03766EBCE}"/>
              </a:ext>
            </a:extLst>
          </p:cNvPr>
          <p:cNvSpPr/>
          <p:nvPr/>
        </p:nvSpPr>
        <p:spPr>
          <a:xfrm>
            <a:off x="7901094" y="2781097"/>
            <a:ext cx="2834640" cy="33855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sz="2400" b="1" dirty="0">
                <a:solidFill>
                  <a:srgbClr val="0F3C9B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Innovation breadth</a:t>
            </a:r>
            <a:endParaRPr lang="en-US" sz="2400" dirty="0">
              <a:latin typeface="Acumin Pro Semi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96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D32CF-1C2A-42C7-905F-D9835AF0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Research Design and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Main Results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/>
              <a:t>Mechanisms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AD30852-DD9A-474C-8B15-F17F4D29A8AD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C22225A-D5FB-4926-982C-44303799F046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D9F9048-56CC-49FF-8AB8-4FFE0714537E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9ED0BC2-290D-4FAA-882D-1D5A18B30D7E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BE2792F-FB1B-4B0F-9660-BC19F99F879B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636612F-42F2-47D9-9DEB-1C2D97CEDA80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096397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Further Analyses of the Mechanisms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AE4CEEA-524B-4DED-B53F-723985D4AA4D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0F6D3E-86E1-4278-BE88-8382995307D1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A43AC83-0132-4553-A62E-327E6AE4FA60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7300463-4D68-451C-8F0E-B6B0168DDA4C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A62DD86-F201-4D95-B425-CD01D772F00D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E0BB6F95-EF3B-43EF-A738-56E26DEA4E27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0DC9E-BC4E-4BE0-9C05-789CD75D6CF3}"/>
              </a:ext>
            </a:extLst>
          </p:cNvPr>
          <p:cNvSpPr txBox="1"/>
          <p:nvPr/>
        </p:nvSpPr>
        <p:spPr>
          <a:xfrm>
            <a:off x="2224283" y="1160345"/>
            <a:ext cx="3749040" cy="6400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latin typeface="Acumin Pro SemiCondensed" panose="020B0506020202020204" pitchFamily="34" charset="0"/>
                <a:cs typeface="Arial" panose="020B0604020202020204" pitchFamily="34" charset="0"/>
              </a:rPr>
              <a:t>Managerial Expectations vs. Financial Resources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85B44-C422-4013-BD8E-C06EE7828CCE}"/>
              </a:ext>
            </a:extLst>
          </p:cNvPr>
          <p:cNvSpPr txBox="1"/>
          <p:nvPr/>
        </p:nvSpPr>
        <p:spPr>
          <a:xfrm>
            <a:off x="7034268" y="1180824"/>
            <a:ext cx="3749040" cy="6400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latin typeface="Acumin Pro SemiCondensed" panose="020B0506020202020204" pitchFamily="34" charset="0"/>
                <a:cs typeface="Arial" panose="020B0604020202020204" pitchFamily="34" charset="0"/>
              </a:rPr>
              <a:t>Did Financial Constraints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latin typeface="Acumin Pro SemiCondensed" panose="020B0506020202020204" pitchFamily="34" charset="0"/>
                <a:cs typeface="Arial" panose="020B0604020202020204" pitchFamily="34" charset="0"/>
              </a:rPr>
              <a:t>Help Firms in Need?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073FB-ADDA-462C-A06F-CE4DAF018FD6}"/>
              </a:ext>
            </a:extLst>
          </p:cNvPr>
          <p:cNvSpPr txBox="1"/>
          <p:nvPr/>
        </p:nvSpPr>
        <p:spPr>
          <a:xfrm>
            <a:off x="2224283" y="4078283"/>
            <a:ext cx="3749040" cy="6400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latin typeface="Acumin Pro SemiCondensed" panose="020B0506020202020204" pitchFamily="34" charset="0"/>
                <a:cs typeface="Arial" panose="020B0604020202020204" pitchFamily="34" charset="0"/>
              </a:rPr>
              <a:t>Were Financial Resources Reallocated within a Firm?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239D4-8D8A-BDDE-5379-8E9C5AEB7B90}"/>
              </a:ext>
            </a:extLst>
          </p:cNvPr>
          <p:cNvSpPr txBox="1"/>
          <p:nvPr/>
        </p:nvSpPr>
        <p:spPr>
          <a:xfrm>
            <a:off x="7034268" y="4078283"/>
            <a:ext cx="3749040" cy="6400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>
                <a:latin typeface="Acumin Pro SemiCondensed" panose="020B0506020202020204" pitchFamily="34" charset="0"/>
                <a:cs typeface="Arial" panose="020B0604020202020204" pitchFamily="34" charset="0"/>
              </a:rPr>
              <a:t>Strength of Cartel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608FA65-C5E1-CBC2-EFA2-CEB5BC236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2276912"/>
                  </p:ext>
                </p:extLst>
              </p:nvPr>
            </p:nvGraphicFramePr>
            <p:xfrm>
              <a:off x="2544323" y="1980693"/>
              <a:ext cx="3108960" cy="1748790"/>
            </p:xfrm>
            <a:graphic>
              <a:graphicData uri="http://schemas.microsoft.com/office/powerpoint/2016/slidezoom">
                <pslz:sldZm>
                  <pslz:sldZmObj sldId="657" cId="2361112648">
                    <pslz:zmPr id="{7C792E86-0B78-40FE-ABD2-EB2EACC367AD}" transitionDur="5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8960" cy="174879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608FA65-C5E1-CBC2-EFA2-CEB5BC236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4323" y="1980693"/>
                <a:ext cx="3108960" cy="1748790"/>
              </a:xfrm>
              <a:prstGeom prst="rect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F308D217-B66D-6A3C-BBC5-CCA3BDDEEE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2113145"/>
                  </p:ext>
                </p:extLst>
              </p:nvPr>
            </p:nvGraphicFramePr>
            <p:xfrm>
              <a:off x="7354308" y="1980693"/>
              <a:ext cx="3108960" cy="1748790"/>
            </p:xfrm>
            <a:graphic>
              <a:graphicData uri="http://schemas.microsoft.com/office/powerpoint/2016/slidezoom">
                <pslz:sldZm>
                  <pslz:sldZmObj sldId="666" cId="1144210658">
                    <pslz:zmPr id="{AF03531C-5AA1-46BD-80D9-2EB51CBF74BC}" transitionDur="5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8960" cy="174879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308D217-B66D-6A3C-BBC5-CCA3BDDEEE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308" y="1980693"/>
                <a:ext cx="3108960" cy="1748790"/>
              </a:xfrm>
              <a:prstGeom prst="rect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867A782D-332F-189D-2EBE-DB0392F5A5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3582601"/>
                  </p:ext>
                </p:extLst>
              </p:nvPr>
            </p:nvGraphicFramePr>
            <p:xfrm>
              <a:off x="2544323" y="4897264"/>
              <a:ext cx="3108960" cy="1748790"/>
            </p:xfrm>
            <a:graphic>
              <a:graphicData uri="http://schemas.microsoft.com/office/powerpoint/2016/slidezoom">
                <pslz:sldZm>
                  <pslz:sldZmObj sldId="589" cId="999473757">
                    <pslz:zmPr id="{C2FE4C47-9FE9-4880-A793-F6212710D1C5}" transitionDur="5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8960" cy="174879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67A782D-332F-189D-2EBE-DB0392F5A5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44323" y="4897264"/>
                <a:ext cx="3108960" cy="1748790"/>
              </a:xfrm>
              <a:prstGeom prst="rect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645D9538-1BF1-380B-3F85-7731B5D0C4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9680578"/>
                  </p:ext>
                </p:extLst>
              </p:nvPr>
            </p:nvGraphicFramePr>
            <p:xfrm>
              <a:off x="7354308" y="4897264"/>
              <a:ext cx="3108960" cy="1748790"/>
            </p:xfrm>
            <a:graphic>
              <a:graphicData uri="http://schemas.microsoft.com/office/powerpoint/2016/slidezoom">
                <pslz:sldZm>
                  <pslz:sldZmObj sldId="663" cId="2777404983">
                    <pslz:zmPr id="{8734BA79-FB3A-4165-81FC-3CCD098346A2}" transitionDur="5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8960" cy="174879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45D9538-1BF1-380B-3F85-7731B5D0C4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4308" y="4897264"/>
                <a:ext cx="3108960" cy="1748790"/>
              </a:xfrm>
              <a:prstGeom prst="rect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381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4E08FD-8A32-460A-BAF9-3FA17748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</a:t>
            </a:r>
            <a:r>
              <a:rPr lang="en-US" dirty="0"/>
              <a:t>-colluding firms enjoy the same </a:t>
            </a:r>
            <a:r>
              <a:rPr lang="en-US" b="1" dirty="0"/>
              <a:t>inflated price</a:t>
            </a:r>
          </a:p>
          <a:p>
            <a:pPr lvl="1"/>
            <a:r>
              <a:rPr lang="en-US" dirty="0"/>
              <a:t>They represent the “</a:t>
            </a:r>
            <a:r>
              <a:rPr lang="en-US" dirty="0">
                <a:highlight>
                  <a:srgbClr val="FFE699"/>
                </a:highlight>
              </a:rPr>
              <a:t>financial resource</a:t>
            </a:r>
            <a:r>
              <a:rPr lang="en-US" dirty="0"/>
              <a:t>” channel (33% of total effect)</a:t>
            </a:r>
          </a:p>
          <a:p>
            <a:r>
              <a:rPr lang="en-US" dirty="0"/>
              <a:t>The remaining effect stems from “</a:t>
            </a:r>
            <a:r>
              <a:rPr lang="en-US" dirty="0">
                <a:highlight>
                  <a:srgbClr val="FFE699"/>
                </a:highlight>
              </a:rPr>
              <a:t>managerial expectations</a:t>
            </a:r>
            <a:r>
              <a:rPr lang="en-US" dirty="0"/>
              <a:t>” (67%)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A80532"/>
                </a:solidFill>
              </a:rPr>
              <a:t>Managerial Expectations vs. Financial Resources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1646FD9-D52D-48C3-A80B-9A08DAF03772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CB19590-956E-46E8-9D6F-89512AD91BA4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327F1F1D-F546-4DF2-AAC3-0AB2D5A5C835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FE3CA0C-1F45-4599-AFB6-C9802C6E52B2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5C57906-FC2F-4459-833E-789178390C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DA1055D-640B-4FC5-8575-53FF0245C093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54B05-B719-0B04-1A00-98F4F936D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05" y="2783627"/>
            <a:ext cx="10009809" cy="377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12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94C40-B702-4B11-8EF6-B4F983F3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R&amp;D investment primarily came from firms with:</a:t>
            </a:r>
          </a:p>
          <a:p>
            <a:pPr lvl="1">
              <a:spcBef>
                <a:spcPts val="0"/>
              </a:spcBef>
            </a:pPr>
            <a:r>
              <a:rPr lang="en-US" dirty="0"/>
              <a:t>Limited access to external finance (</a:t>
            </a:r>
            <a:r>
              <a:rPr lang="en-US" dirty="0">
                <a:highlight>
                  <a:srgbClr val="FFFF00"/>
                </a:highlight>
              </a:rPr>
              <a:t>before</a:t>
            </a:r>
            <a:r>
              <a:rPr lang="en-US" dirty="0"/>
              <a:t> collusion)</a:t>
            </a:r>
          </a:p>
          <a:p>
            <a:pPr lvl="1">
              <a:spcBef>
                <a:spcPts val="0"/>
              </a:spcBef>
            </a:pPr>
            <a:r>
              <a:rPr lang="en-US" dirty="0"/>
              <a:t>High revenue growth (</a:t>
            </a:r>
            <a:r>
              <a:rPr lang="en-US" dirty="0">
                <a:highlight>
                  <a:srgbClr val="00FF00"/>
                </a:highlight>
              </a:rPr>
              <a:t>during</a:t>
            </a:r>
            <a:r>
              <a:rPr lang="en-US" dirty="0"/>
              <a:t> collusion)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A80532"/>
                </a:solidFill>
                <a:latin typeface="Acumin Pro SemiCondensed" panose="020B0506020202020204" pitchFamily="34" charset="0"/>
                <a:cs typeface="Arial" panose="020B0604020202020204" pitchFamily="34" charset="0"/>
              </a:rPr>
              <a:t>Did Financial Constraints Help Firms in Need?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CCBBAB3-6D95-4AA3-8BA8-0BA207169AF0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489E0BE-9935-4C2C-A1FD-436827533060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9358FA54-AF3C-4B58-B73D-B4ADF8A8F69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B301054-DA0F-4673-A1E9-973F53B215B4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0A3BA9FD-8409-4349-A33B-4169C9F40252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F6E7056-BB61-4D64-868B-01D5DB359034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94B7E-3E52-6C6B-72DB-32122F2F5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580" y="2522591"/>
            <a:ext cx="8931758" cy="3963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7D9C2B-7958-F21E-CCAD-F42FF6F88776}"/>
                  </a:ext>
                </a:extLst>
              </p14:cNvPr>
              <p14:cNvContentPartPr/>
              <p14:nvPr/>
            </p14:nvContentPartPr>
            <p14:xfrm>
              <a:off x="4907361" y="3597742"/>
              <a:ext cx="817920" cy="82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7D9C2B-7958-F21E-CCAD-F42FF6F887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3721" y="3489742"/>
                <a:ext cx="9255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91157D-6B8B-BF0E-BFF8-7BCA1F571F72}"/>
                  </a:ext>
                </a:extLst>
              </p14:cNvPr>
              <p14:cNvContentPartPr/>
              <p14:nvPr/>
            </p14:nvContentPartPr>
            <p14:xfrm>
              <a:off x="8473521" y="3702502"/>
              <a:ext cx="724320" cy="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91157D-6B8B-BF0E-BFF8-7BCA1F571F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9881" y="3594862"/>
                <a:ext cx="83196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210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94C40-B702-4B11-8EF6-B4F983F3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Did innovation increase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 </a:t>
            </a:r>
            <a:r>
              <a:rPr lang="en-US" dirty="0">
                <a:solidFill>
                  <a:srgbClr val="A80532"/>
                </a:solidFill>
              </a:rPr>
              <a:t>the market</a:t>
            </a:r>
            <a:r>
              <a:rPr lang="en-US" dirty="0"/>
              <a:t> where firms colluded? (“</a:t>
            </a:r>
            <a:r>
              <a:rPr lang="en-US" b="1" dirty="0"/>
              <a:t>market</a:t>
            </a:r>
            <a:r>
              <a:rPr lang="en-US" dirty="0"/>
              <a:t> profitability”)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 </a:t>
            </a:r>
            <a:r>
              <a:rPr lang="en-US" dirty="0">
                <a:solidFill>
                  <a:srgbClr val="A80532"/>
                </a:solidFill>
              </a:rPr>
              <a:t>different markets</a:t>
            </a:r>
            <a:r>
              <a:rPr lang="en-US" dirty="0"/>
              <a:t> in which the firms operate? (“</a:t>
            </a:r>
            <a:r>
              <a:rPr lang="en-US" b="1" dirty="0"/>
              <a:t>firm</a:t>
            </a:r>
            <a:r>
              <a:rPr lang="en-US" dirty="0"/>
              <a:t> profitability”)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A80532"/>
                </a:solidFill>
              </a:rPr>
              <a:t>Were Financial Resources Reallocated within a Firm?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CCBBAB3-6D95-4AA3-8BA8-0BA207169AF0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489E0BE-9935-4C2C-A1FD-436827533060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9358FA54-AF3C-4B58-B73D-B4ADF8A8F693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B301054-DA0F-4673-A1E9-973F53B215B4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0A3BA9FD-8409-4349-A33B-4169C9F40252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F6E7056-BB61-4D64-868B-01D5DB359034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F41A4-DBB8-1474-1A0D-5DED287B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13" y="2586588"/>
            <a:ext cx="6838195" cy="41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73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94C40-B702-4B11-8EF6-B4F983F3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dirty="0"/>
              <a:t>The strength of collusion: Ability to set the price</a:t>
            </a:r>
          </a:p>
          <a:p>
            <a:pPr lvl="1"/>
            <a:r>
              <a:rPr lang="en-US" dirty="0"/>
              <a:t>The findings primarily come from strong collusion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Strength of Collusion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1646FD9-D52D-48C3-A80B-9A08DAF03772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CB19590-956E-46E8-9D6F-89512AD91BA4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327F1F1D-F546-4DF2-AAC3-0AB2D5A5C835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FE3CA0C-1F45-4599-AFB6-C9802C6E52B2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5C57906-FC2F-4459-833E-789178390C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DA1055D-640B-4FC5-8575-53FF0245C093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E2121-507E-20FB-225B-AF1ECB084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82" y="2527119"/>
            <a:ext cx="8228974" cy="39514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E3FCBF-6145-B4F0-4A3D-BADC445091A4}"/>
                  </a:ext>
                </a:extLst>
              </p14:cNvPr>
              <p14:cNvContentPartPr/>
              <p14:nvPr/>
            </p14:nvContentPartPr>
            <p14:xfrm>
              <a:off x="4315521" y="4202774"/>
              <a:ext cx="582480" cy="21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E3FCBF-6145-B4F0-4A3D-BADC445091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1881" y="4094774"/>
                <a:ext cx="6901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878B2F-BBDD-D44E-A89D-D2434C5A2987}"/>
                  </a:ext>
                </a:extLst>
              </p14:cNvPr>
              <p14:cNvContentPartPr/>
              <p14:nvPr/>
            </p14:nvContentPartPr>
            <p14:xfrm>
              <a:off x="7572801" y="4173614"/>
              <a:ext cx="610920" cy="6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878B2F-BBDD-D44E-A89D-D2434C5A29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9161" y="4065614"/>
                <a:ext cx="718560" cy="22212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BBFAFD-D4D9-FADA-12EB-4E2F99D38376}"/>
              </a:ext>
            </a:extLst>
          </p:cNvPr>
          <p:cNvCxnSpPr>
            <a:cxnSpLocks/>
          </p:cNvCxnSpPr>
          <p:nvPr/>
        </p:nvCxnSpPr>
        <p:spPr>
          <a:xfrm>
            <a:off x="7315200" y="3809541"/>
            <a:ext cx="0" cy="24688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404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94C40-B702-4B11-8EF6-B4F983F3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dirty="0"/>
              <a:t>Industries experiencing </a:t>
            </a:r>
            <a:r>
              <a:rPr lang="en-US" b="1" i="1" dirty="0"/>
              <a:t>rapid growth</a:t>
            </a:r>
            <a:r>
              <a:rPr lang="en-US" dirty="0"/>
              <a:t> and </a:t>
            </a:r>
            <a:r>
              <a:rPr lang="en-US" b="1" i="1" dirty="0"/>
              <a:t>high patent activity</a:t>
            </a:r>
            <a:r>
              <a:rPr lang="en-US" dirty="0"/>
              <a:t> are most likely to see the pro-innovation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>
            <a:normAutofit/>
          </a:bodyPr>
          <a:lstStyle/>
          <a:p>
            <a:r>
              <a:rPr lang="en-US" dirty="0"/>
              <a:t>Variation by Industry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1646FD9-D52D-48C3-A80B-9A08DAF03772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CB19590-956E-46E8-9D6F-89512AD91BA4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327F1F1D-F546-4DF2-AAC3-0AB2D5A5C835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FE3CA0C-1F45-4599-AFB6-C9802C6E52B2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5C57906-FC2F-4459-833E-789178390CD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DA1055D-640B-4FC5-8575-53FF0245C093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44B72-CDDF-FC7A-1A95-9EB053A9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530" y="2340340"/>
            <a:ext cx="9540405" cy="38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5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>
            <a:normAutofit/>
          </a:bodyPr>
          <a:lstStyle/>
          <a:p>
            <a:r>
              <a:rPr lang="en-US" dirty="0"/>
              <a:t>Case Study: </a:t>
            </a:r>
            <a:r>
              <a:rPr lang="en-US" dirty="0">
                <a:solidFill>
                  <a:srgbClr val="A80532"/>
                </a:solidFill>
              </a:rPr>
              <a:t>Vitamin</a:t>
            </a:r>
            <a:r>
              <a:rPr lang="en-US" dirty="0"/>
              <a:t> Cartel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00931BC-A632-4F92-845D-D6835589CB14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934A362-BE6B-4D5A-A275-50577ECB77F4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5BAAF68-7E46-40CD-9D0D-8A2CE85EA364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7DCC427-49BC-4FE9-A7D9-2189B01F331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18390EB9-5DEE-48EA-9103-18108B326D2F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E20371E-BD07-47DB-B2A3-E11FF19FC6FE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8934F0-B24A-717F-E242-0DE269229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775" y="1026257"/>
            <a:ext cx="7955397" cy="57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8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D32CF-1C2A-42C7-905F-D9835AF0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b="1" dirty="0"/>
              <a:t>Theory </a:t>
            </a:r>
            <a:r>
              <a:rPr lang="en-US" dirty="0"/>
              <a:t>remains unclear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Empirical evidence </a:t>
            </a:r>
            <a:r>
              <a:rPr lang="en-US" dirty="0"/>
              <a:t>is scarce and inconclusive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>
            <a:normAutofit/>
          </a:bodyPr>
          <a:lstStyle/>
          <a:p>
            <a:r>
              <a:rPr lang="en-US" dirty="0"/>
              <a:t>We have limited understanding…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4043453-91A6-481E-9AC4-C9666B28C98E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888A9AD3-99EB-4919-B1B4-C4B68B0E65C1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4368DF5-57AF-4D14-976B-467D7D092D3D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69E1351-87B9-4020-9517-7B34F5EFB51E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128C31C2-2F98-4C55-ADF9-E31552FFD2C9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387ABDF-DF42-47F8-9B39-F98FB1C6E6A2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BC7236-FC91-438B-AAE5-5258A4C67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5" y="2178028"/>
            <a:ext cx="5170045" cy="33716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041A61-B667-4EB3-822B-80BE8CC19F91}"/>
              </a:ext>
            </a:extLst>
          </p:cNvPr>
          <p:cNvSpPr/>
          <p:nvPr/>
        </p:nvSpPr>
        <p:spPr>
          <a:xfrm>
            <a:off x="4926788" y="1863568"/>
            <a:ext cx="3012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1600" b="1" dirty="0">
                <a:solidFill>
                  <a:srgbClr val="0F3C9B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Im, Park, and Shon (2015; p. 79)</a:t>
            </a:r>
          </a:p>
        </p:txBody>
      </p:sp>
    </p:spTree>
    <p:extLst>
      <p:ext uri="{BB962C8B-B14F-4D97-AF65-F5344CB8AC3E}">
        <p14:creationId xmlns:p14="http://schemas.microsoft.com/office/powerpoint/2010/main" val="219234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D32CF-1C2A-42C7-905F-D9835AF0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Research Design and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Main Results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Mechanisms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/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778F2E5-0441-4A1C-BC83-9D67E1A4A720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C883834A-B9DF-4C9B-B89C-4F9418AD35A5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E76E8492-7B05-427D-9D6B-E4CA688C4D09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704DD754-FAD6-4D88-A937-AE794E9C98D2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507A2A8-7040-4B53-8F20-93EC013F625D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1BB59BF-9B60-48E2-A636-A5F5C9F4ECCC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806573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94C40-B702-4B11-8EF6-B4F983F3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Innovation is likely </a:t>
            </a:r>
            <a:r>
              <a:rPr lang="en-US" b="1" dirty="0"/>
              <a:t>underprovided</a:t>
            </a:r>
            <a:r>
              <a:rPr lang="en-US" dirty="0"/>
              <a:t> </a:t>
            </a:r>
            <a:r>
              <a:rPr lang="en-US" sz="1500" dirty="0"/>
              <a:t>(Arrow 1962; Griliches 1992; Bloom </a:t>
            </a:r>
            <a:r>
              <a:rPr lang="en-US" sz="1500" i="1" dirty="0"/>
              <a:t>et al</a:t>
            </a:r>
            <a:r>
              <a:rPr lang="en-US" sz="1500" dirty="0"/>
              <a:t>. 2013)</a:t>
            </a:r>
          </a:p>
          <a:p>
            <a:pPr lvl="1"/>
            <a:r>
              <a:rPr lang="en-US" dirty="0"/>
              <a:t>“the gross social returns to R&amp;D are at least twice as high as the private returns” </a:t>
            </a:r>
            <a:r>
              <a:rPr lang="en-US" sz="1500" dirty="0"/>
              <a:t>(Bloom </a:t>
            </a:r>
            <a:r>
              <a:rPr lang="en-US" sz="1500" i="1" dirty="0"/>
              <a:t>et al</a:t>
            </a:r>
            <a:r>
              <a:rPr lang="en-US" sz="1500" dirty="0"/>
              <a:t>. 2013)</a:t>
            </a:r>
          </a:p>
          <a:p>
            <a:pPr lvl="1"/>
            <a:endParaRPr lang="en-US" dirty="0"/>
          </a:p>
          <a:p>
            <a:r>
              <a:rPr lang="en-US" dirty="0"/>
              <a:t>When </a:t>
            </a:r>
            <a:r>
              <a:rPr lang="en-US" b="1" dirty="0"/>
              <a:t>price</a:t>
            </a:r>
            <a:r>
              <a:rPr lang="en-US" dirty="0"/>
              <a:t> competition weakens, firms shift toward </a:t>
            </a:r>
            <a:r>
              <a:rPr lang="en-US" b="1" dirty="0"/>
              <a:t>innovation</a:t>
            </a:r>
            <a:r>
              <a:rPr lang="en-US" dirty="0"/>
              <a:t> competition</a:t>
            </a:r>
            <a:endParaRPr lang="en-US" b="1" dirty="0"/>
          </a:p>
          <a:p>
            <a:pPr lvl="1"/>
            <a:r>
              <a:rPr lang="en-US" dirty="0"/>
              <a:t>An important change in the </a:t>
            </a:r>
            <a:r>
              <a:rPr lang="en-US" i="1" dirty="0"/>
              <a:t>rules of the game</a:t>
            </a:r>
            <a:endParaRPr lang="en-US" b="1" dirty="0"/>
          </a:p>
          <a:p>
            <a:pPr lvl="1"/>
            <a:r>
              <a:rPr lang="en-US" b="1" dirty="0"/>
              <a:t>Trade-off</a:t>
            </a:r>
            <a:r>
              <a:rPr lang="en-US" dirty="0"/>
              <a:t> between price competition and innovation growth</a:t>
            </a:r>
          </a:p>
          <a:p>
            <a:pPr lvl="1"/>
            <a:r>
              <a:rPr lang="en-US" dirty="0"/>
              <a:t>What should be the policy goal? (Cheaper product vs. better product)</a:t>
            </a:r>
          </a:p>
          <a:p>
            <a:pPr lvl="1"/>
            <a:endParaRPr lang="en-US" dirty="0"/>
          </a:p>
          <a:p>
            <a:r>
              <a:rPr lang="en-US" dirty="0"/>
              <a:t>Should also consider the </a:t>
            </a:r>
            <a:r>
              <a:rPr lang="en-US" b="1" dirty="0"/>
              <a:t>breadth (and types) of innovation</a:t>
            </a:r>
          </a:p>
          <a:p>
            <a:pPr lvl="1"/>
            <a:r>
              <a:rPr lang="en-US" dirty="0"/>
              <a:t>Feature phone vs. Smartphone; Me-too drugs vs. novel drugs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>
            <a:normAutofit/>
          </a:bodyPr>
          <a:lstStyle/>
          <a:p>
            <a:r>
              <a:rPr lang="en-US" dirty="0"/>
              <a:t>Implications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58B4B8F-662F-44BE-91C1-A6D2E6DE26D6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C0FC8DD-55E1-4C1E-86A7-46D4E1DF9908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87BBC0F-CD30-4295-A3A2-A56F2A236249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BE8345E-4805-4DBE-B0B3-D32492B95D7E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CC8F2FA-E9F0-4548-9BD1-755C5A2F2227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F6BAED2-4E15-4E15-ACDA-88C0A7705F43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09651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94C40-B702-4B11-8EF6-B4F983F36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dirty="0"/>
              <a:t>New evidence on how price competition changes</a:t>
            </a:r>
            <a:br>
              <a:rPr lang="en-US" dirty="0"/>
            </a:br>
            <a:r>
              <a:rPr lang="en-US" dirty="0"/>
              <a:t>firm innovation activities</a:t>
            </a:r>
          </a:p>
          <a:p>
            <a:pPr lvl="1"/>
            <a:r>
              <a:rPr lang="en-US" dirty="0"/>
              <a:t>Context: </a:t>
            </a:r>
            <a:r>
              <a:rPr lang="en-US" b="1" i="1" dirty="0"/>
              <a:t>cartels</a:t>
            </a:r>
            <a:r>
              <a:rPr lang="en-US" dirty="0"/>
              <a:t> in the </a:t>
            </a:r>
            <a:r>
              <a:rPr lang="en-US" b="1" i="1" dirty="0"/>
              <a:t>knowledge-intensive</a:t>
            </a:r>
            <a:r>
              <a:rPr lang="en-US" dirty="0"/>
              <a:t> industries</a:t>
            </a:r>
          </a:p>
          <a:p>
            <a:endParaRPr lang="en-US" dirty="0"/>
          </a:p>
          <a:p>
            <a:r>
              <a:rPr lang="en-US" b="1" dirty="0">
                <a:solidFill>
                  <a:srgbClr val="A80532"/>
                </a:solidFill>
                <a:highlight>
                  <a:srgbClr val="FFFF00"/>
                </a:highlight>
              </a:rPr>
              <a:t>Caution</a:t>
            </a:r>
            <a:r>
              <a:rPr lang="en-US" dirty="0"/>
              <a:t>: </a:t>
            </a:r>
            <a:r>
              <a:rPr lang="en-US" b="1" dirty="0"/>
              <a:t>generalizability</a:t>
            </a:r>
          </a:p>
          <a:p>
            <a:pPr lvl="1"/>
            <a:r>
              <a:rPr lang="en-US" dirty="0"/>
              <a:t>The whole competition space?</a:t>
            </a:r>
          </a:p>
          <a:p>
            <a:pPr lvl="1"/>
            <a:r>
              <a:rPr lang="en-US" dirty="0"/>
              <a:t>Other types of competition? (e.g., Chinese import penetration)</a:t>
            </a:r>
          </a:p>
          <a:p>
            <a:pPr lvl="1"/>
            <a:r>
              <a:rPr lang="en-US" dirty="0"/>
              <a:t>Large firms with market power versus small price-taking firms</a:t>
            </a:r>
          </a:p>
          <a:p>
            <a:pPr lvl="1"/>
            <a:r>
              <a:rPr lang="en-US" dirty="0"/>
              <a:t>Industry characteristics (high growth &amp; patent-intensive)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>
            <a:normAutofit/>
          </a:bodyPr>
          <a:lstStyle/>
          <a:p>
            <a:r>
              <a:rPr lang="en-US" dirty="0"/>
              <a:t>Concluding Remarks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58B4B8F-662F-44BE-91C1-A6D2E6DE26D6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AC0FC8DD-55E1-4C1E-86A7-46D4E1DF9908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87BBC0F-CD30-4295-A3A2-A56F2A236249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BE8345E-4805-4DBE-B0B3-D32492B95D7E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CC8F2FA-E9F0-4548-9BD1-755C5A2F2227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F6BAED2-4E15-4E15-ACDA-88C0A7705F43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88536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BE118-D03A-4FFD-AAB4-D63A941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8BD041-9D6E-49AF-ACBD-B9D9E7F9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A259C-3FCD-4358-9914-8EA851B2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68" y="1938138"/>
            <a:ext cx="3850064" cy="3585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99001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D32CF-1C2A-42C7-905F-D9835AF0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A80532"/>
                </a:solidFill>
              </a:rPr>
              <a:t>Additional Slides</a:t>
            </a:r>
          </a:p>
          <a:p>
            <a:pPr lvl="2"/>
            <a:endParaRPr lang="en-US" dirty="0"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Aft>
                <a:spcPts val="1000"/>
              </a:spcAft>
            </a:pPr>
            <a:r>
              <a:rPr lang="fr-FR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Patent Data Construction &amp; </a:t>
            </a:r>
            <a:r>
              <a:rPr lang="en-US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endParaRPr lang="en-US" dirty="0"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Aft>
                <a:spcPts val="1000"/>
              </a:spcAft>
            </a:pPr>
            <a:r>
              <a:rPr lang="en-US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Timeline of Antitrust Enforcement</a:t>
            </a:r>
            <a:endParaRPr lang="en-US" dirty="0"/>
          </a:p>
          <a:p>
            <a:pPr>
              <a:spcAft>
                <a:spcPts val="1000"/>
              </a:spcAft>
            </a:pPr>
            <a:r>
              <a:rPr lang="en-US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Aghion et al. (2005): an inverted-U relationship</a:t>
            </a:r>
            <a:endParaRPr lang="en-US" dirty="0"/>
          </a:p>
          <a:p>
            <a:pPr>
              <a:spcAft>
                <a:spcPts val="1000"/>
              </a:spcAft>
            </a:pPr>
            <a:r>
              <a:rPr lang="en-US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Plea Agreement</a:t>
            </a:r>
            <a:endParaRPr lang="en-US" dirty="0"/>
          </a:p>
          <a:p>
            <a:pPr>
              <a:spcAft>
                <a:spcPts val="1000"/>
              </a:spcAft>
            </a:pPr>
            <a:r>
              <a:rPr lang="en-US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Regression Tables</a:t>
            </a:r>
            <a:endParaRPr lang="en-US" dirty="0"/>
          </a:p>
          <a:p>
            <a:pPr>
              <a:spcAft>
                <a:spcPts val="1000"/>
              </a:spcAft>
            </a:pPr>
            <a:r>
              <a:rPr lang="en-US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Temporal Heterogeneity</a:t>
            </a:r>
            <a:endParaRPr lang="en-US" dirty="0"/>
          </a:p>
          <a:p>
            <a:pPr>
              <a:spcAft>
                <a:spcPts val="1000"/>
              </a:spcAft>
            </a:pPr>
            <a:r>
              <a:rPr lang="en-US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 Companies</a:t>
            </a:r>
            <a:endParaRPr lang="en-US" dirty="0"/>
          </a:p>
          <a:p>
            <a:pPr>
              <a:spcAft>
                <a:spcPts val="1000"/>
              </a:spcAft>
            </a:pPr>
            <a:r>
              <a:rPr lang="en-US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Criminal Fines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APPENDIX</a:t>
            </a:r>
            <a:endParaRPr lang="en-US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4F265697-5556-4D3D-92C1-E35A19DA8698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cumin Pro SemiCondensed" panose="020B0506020202020204" pitchFamily="34" charset="0"/>
              </a:rPr>
              <a:t>Overview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2C83AE4-6AAC-4715-A0E3-E274FF15B1A2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cumin Pro SemiCondensed" panose="020B0506020202020204" pitchFamily="34" charset="0"/>
              </a:rPr>
              <a:t>Setting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E50CC3F-7FB4-4EBD-A643-33B2B6D1570B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cumin Pro SemiCondensed" panose="020B0506020202020204" pitchFamily="34" charset="0"/>
              </a:rPr>
              <a:t>Design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4DD6C9B-B57C-4574-9630-22BFC59DCEA6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cumin Pro SemiCondensed" panose="020B0506020202020204" pitchFamily="34" charset="0"/>
              </a:rPr>
              <a:t>Results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791C3F9-5214-4C2B-B13F-4A9061026083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cumin Pro SemiCondensed" panose="020B0506020202020204" pitchFamily="34" charset="0"/>
              </a:rPr>
              <a:t>Mechanisms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911156E4-0F94-427E-8817-DF16B4E4A946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cumin Pro SemiCondense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040493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5414BB-8109-4E9C-B3C4-6F64F1588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Patent data</a:t>
            </a:r>
            <a:r>
              <a:rPr lang="en-US" dirty="0"/>
              <a:t>: identified the first/last year of patenting for each firm and transformed the data into firm-year level panel</a:t>
            </a:r>
          </a:p>
          <a:p>
            <a:endParaRPr lang="en-US" dirty="0"/>
          </a:p>
          <a:p>
            <a:r>
              <a:rPr lang="en-US" b="1" dirty="0"/>
              <a:t>Count variable analysis</a:t>
            </a:r>
          </a:p>
          <a:p>
            <a:pPr lvl="1"/>
            <a:r>
              <a:rPr lang="en-US" dirty="0"/>
              <a:t>Inverse hyperbolic sine transformation: </a:t>
            </a:r>
          </a:p>
          <a:p>
            <a:pPr lvl="2"/>
            <a:r>
              <a:rPr lang="en-US" dirty="0"/>
              <a:t>Defined at 0</a:t>
            </a:r>
          </a:p>
          <a:p>
            <a:pPr lvl="2"/>
            <a:r>
              <a:rPr lang="en-US" dirty="0"/>
              <a:t>Has the same interpretation as a standard log dependent variable</a:t>
            </a:r>
            <a:br>
              <a:rPr lang="en-US" dirty="0"/>
            </a:br>
            <a:r>
              <a:rPr lang="en-US" sz="1400" dirty="0"/>
              <a:t>(Burbidge, Magee, and Robb, 1988; MacKinnon and Magee, 1990; Pence, 2006; Kline, </a:t>
            </a:r>
            <a:r>
              <a:rPr lang="en-US" sz="1400" dirty="0" err="1"/>
              <a:t>Petkova</a:t>
            </a:r>
            <a:r>
              <a:rPr lang="en-US" sz="1400" dirty="0"/>
              <a:t>, Williams, and </a:t>
            </a:r>
            <a:r>
              <a:rPr lang="en-US" sz="1400" dirty="0" err="1"/>
              <a:t>Zidar</a:t>
            </a:r>
            <a:r>
              <a:rPr lang="en-US" sz="1400" dirty="0"/>
              <a:t>, 2017)</a:t>
            </a:r>
          </a:p>
          <a:p>
            <a:pPr lvl="2"/>
            <a:endParaRPr lang="en-US" sz="1400" dirty="0"/>
          </a:p>
          <a:p>
            <a:pPr lvl="1"/>
            <a:r>
              <a:rPr lang="en-US" dirty="0"/>
              <a:t>Log transformation: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Poisson Quasi Maximum Likelihood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8564F-4173-4F4D-986A-AB755A8B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FA4C9-1CBA-44AD-BFC6-E97D9269A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A80532"/>
                </a:solidFill>
              </a:rPr>
              <a:t>Patent Data Construction &amp; </a:t>
            </a:r>
            <a:r>
              <a:rPr lang="fr-FR" dirty="0" err="1">
                <a:solidFill>
                  <a:srgbClr val="A80532"/>
                </a:solidFill>
              </a:rPr>
              <a:t>Analysis</a:t>
            </a:r>
            <a:endParaRPr lang="en-US" dirty="0">
              <a:solidFill>
                <a:srgbClr val="A8053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7DC1F-BD4D-47F8-9242-FFDC0A81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2" y="2753064"/>
            <a:ext cx="2567563" cy="38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AFD77-FDD0-46AD-975F-DB0F2CD70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93"/>
          <a:stretch/>
        </p:blipFill>
        <p:spPr>
          <a:xfrm>
            <a:off x="5000944" y="4605193"/>
            <a:ext cx="1008385" cy="27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5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594E34-04B1-48A5-ABCE-CF7530149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b="1" dirty="0" err="1"/>
              <a:t>Maxzone</a:t>
            </a:r>
            <a:r>
              <a:rPr lang="en-US" b="1" dirty="0"/>
              <a:t> Vehicle Lighting Corp (Taiwan)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A7EFE-DD1D-400F-9B9E-2B070E46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3F2B6C-51A5-4B13-BCBD-BAC54981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Timeline of Antitrust Enforcement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F1620A-818B-461C-9FD5-7C2612571DF7}"/>
              </a:ext>
            </a:extLst>
          </p:cNvPr>
          <p:cNvSpPr/>
          <p:nvPr/>
        </p:nvSpPr>
        <p:spPr>
          <a:xfrm>
            <a:off x="2134073" y="3266925"/>
            <a:ext cx="2892797" cy="2609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cumin Pro SemiCondensed" panose="020B0506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05CC37-6AEE-4B83-BA1B-5AECE2C0EA74}"/>
              </a:ext>
            </a:extLst>
          </p:cNvPr>
          <p:cNvCxnSpPr>
            <a:cxnSpLocks/>
          </p:cNvCxnSpPr>
          <p:nvPr/>
        </p:nvCxnSpPr>
        <p:spPr>
          <a:xfrm flipV="1">
            <a:off x="2134072" y="3381355"/>
            <a:ext cx="5108020" cy="14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AEABE97-CE72-49E0-97D8-8E1D830850D6}"/>
              </a:ext>
            </a:extLst>
          </p:cNvPr>
          <p:cNvSpPr/>
          <p:nvPr/>
        </p:nvSpPr>
        <p:spPr>
          <a:xfrm>
            <a:off x="2615400" y="3298373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737944-4817-4B19-B831-2C7941CAB9A2}"/>
              </a:ext>
            </a:extLst>
          </p:cNvPr>
          <p:cNvSpPr/>
          <p:nvPr/>
        </p:nvSpPr>
        <p:spPr>
          <a:xfrm>
            <a:off x="4925843" y="3298373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CACCA57-E6EA-4C4A-8D2C-1F7FBAA81869}"/>
              </a:ext>
            </a:extLst>
          </p:cNvPr>
          <p:cNvSpPr/>
          <p:nvPr/>
        </p:nvSpPr>
        <p:spPr>
          <a:xfrm rot="-5400000">
            <a:off x="3747480" y="1806343"/>
            <a:ext cx="220894" cy="2334616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771B29-527A-424E-ABDF-6D20DFA458BE}"/>
              </a:ext>
            </a:extLst>
          </p:cNvPr>
          <p:cNvSpPr/>
          <p:nvPr/>
        </p:nvSpPr>
        <p:spPr>
          <a:xfrm>
            <a:off x="1734330" y="4359374"/>
            <a:ext cx="1426096" cy="7848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True begin date</a:t>
            </a:r>
          </a:p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may be earlier</a:t>
            </a:r>
          </a:p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than estimation</a:t>
            </a:r>
            <a:endParaRPr lang="en-US" sz="1500" dirty="0"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1C2C77-5AF4-40D8-A098-54A8A54D3C54}"/>
              </a:ext>
            </a:extLst>
          </p:cNvPr>
          <p:cNvSpPr/>
          <p:nvPr/>
        </p:nvSpPr>
        <p:spPr>
          <a:xfrm>
            <a:off x="7242092" y="329175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9CDD92-D2AA-40AE-8F07-C4A78E3282CA}"/>
              </a:ext>
            </a:extLst>
          </p:cNvPr>
          <p:cNvSpPr/>
          <p:nvPr/>
        </p:nvSpPr>
        <p:spPr>
          <a:xfrm>
            <a:off x="6727725" y="2867317"/>
            <a:ext cx="1211614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Plea Hearing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211207-E123-4A04-8B76-23C0BC990104}"/>
              </a:ext>
            </a:extLst>
          </p:cNvPr>
          <p:cNvSpPr/>
          <p:nvPr/>
        </p:nvSpPr>
        <p:spPr>
          <a:xfrm>
            <a:off x="8283587" y="329175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4CDDAD-74B7-4951-B056-5852601738BA}"/>
              </a:ext>
            </a:extLst>
          </p:cNvPr>
          <p:cNvSpPr/>
          <p:nvPr/>
        </p:nvSpPr>
        <p:spPr>
          <a:xfrm>
            <a:off x="8082602" y="2867317"/>
            <a:ext cx="512769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Trial</a:t>
            </a:r>
            <a:endParaRPr lang="en-US" sz="1500" dirty="0"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CE8561-50CB-40C7-B355-444C9E127D47}"/>
              </a:ext>
            </a:extLst>
          </p:cNvPr>
          <p:cNvSpPr/>
          <p:nvPr/>
        </p:nvSpPr>
        <p:spPr>
          <a:xfrm>
            <a:off x="2858999" y="2406096"/>
            <a:ext cx="18785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Acumin Pro SemiCondensed" panose="020B0506020202020204" pitchFamily="34" charset="0"/>
                <a:cs typeface="Arial" panose="020B0604020202020204" pitchFamily="34" charset="0"/>
              </a:rPr>
              <a:t>Collusion (estimated)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6ADC7A-6BEE-49E3-84A8-214F4EB02332}"/>
              </a:ext>
            </a:extLst>
          </p:cNvPr>
          <p:cNvSpPr/>
          <p:nvPr/>
        </p:nvSpPr>
        <p:spPr>
          <a:xfrm>
            <a:off x="6114332" y="329175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FBBD00-72C7-4853-8ED7-48BC5297EBF6}"/>
              </a:ext>
            </a:extLst>
          </p:cNvPr>
          <p:cNvSpPr/>
          <p:nvPr/>
        </p:nvSpPr>
        <p:spPr>
          <a:xfrm>
            <a:off x="5612967" y="2867317"/>
            <a:ext cx="1072731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Indictment</a:t>
            </a:r>
            <a:endParaRPr lang="en-US" sz="1500" dirty="0"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A4DC8C-3BC6-4BB0-95E6-53B0542C2D69}"/>
              </a:ext>
            </a:extLst>
          </p:cNvPr>
          <p:cNvCxnSpPr>
            <a:cxnSpLocks/>
          </p:cNvCxnSpPr>
          <p:nvPr/>
        </p:nvCxnSpPr>
        <p:spPr>
          <a:xfrm flipV="1">
            <a:off x="2139088" y="3527859"/>
            <a:ext cx="0" cy="73416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8DD67-8A42-494E-9158-EDDA6D7E5AB5}"/>
              </a:ext>
            </a:extLst>
          </p:cNvPr>
          <p:cNvSpPr/>
          <p:nvPr/>
        </p:nvSpPr>
        <p:spPr>
          <a:xfrm>
            <a:off x="5645894" y="3602077"/>
            <a:ext cx="1006879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2011/09/12</a:t>
            </a:r>
            <a:endParaRPr lang="en-US" sz="1500" dirty="0"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86C52C-78BD-48B2-B64A-526077A04256}"/>
              </a:ext>
            </a:extLst>
          </p:cNvPr>
          <p:cNvSpPr/>
          <p:nvPr/>
        </p:nvSpPr>
        <p:spPr>
          <a:xfrm>
            <a:off x="6888308" y="3602077"/>
            <a:ext cx="930768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2011/11/15</a:t>
            </a:r>
            <a:endParaRPr lang="en-US" sz="1500" dirty="0"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243FA7-7642-4011-A518-98C72BC0378B}"/>
              </a:ext>
            </a:extLst>
          </p:cNvPr>
          <p:cNvSpPr/>
          <p:nvPr/>
        </p:nvSpPr>
        <p:spPr>
          <a:xfrm>
            <a:off x="9125458" y="329175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E6BEB7-EF18-4DDF-9694-4BDAF214BCA6}"/>
              </a:ext>
            </a:extLst>
          </p:cNvPr>
          <p:cNvSpPr/>
          <p:nvPr/>
        </p:nvSpPr>
        <p:spPr>
          <a:xfrm>
            <a:off x="10044665" y="329175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12CF5D-0458-4D4E-A1E9-BA56DCB16968}"/>
              </a:ext>
            </a:extLst>
          </p:cNvPr>
          <p:cNvSpPr/>
          <p:nvPr/>
        </p:nvSpPr>
        <p:spPr>
          <a:xfrm>
            <a:off x="8741218" y="2867317"/>
            <a:ext cx="935384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Sentence</a:t>
            </a:r>
            <a:endParaRPr lang="en-US" sz="1500" dirty="0"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7C50CA-52F0-446D-91D0-CD1D33EDB23C}"/>
              </a:ext>
            </a:extLst>
          </p:cNvPr>
          <p:cNvSpPr/>
          <p:nvPr/>
        </p:nvSpPr>
        <p:spPr>
          <a:xfrm>
            <a:off x="9703462" y="2867317"/>
            <a:ext cx="743473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Appeal</a:t>
            </a:r>
            <a:endParaRPr lang="en-US" sz="1500" dirty="0"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1ED506-A389-45D9-918D-8A643C2DDD12}"/>
              </a:ext>
            </a:extLst>
          </p:cNvPr>
          <p:cNvSpPr/>
          <p:nvPr/>
        </p:nvSpPr>
        <p:spPr>
          <a:xfrm>
            <a:off x="6727238" y="4391905"/>
            <a:ext cx="1252907" cy="7848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Approved</a:t>
            </a:r>
          </a:p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($43 million</a:t>
            </a:r>
          </a:p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Criminal fine)</a:t>
            </a:r>
            <a:endParaRPr lang="en-US" sz="1500" dirty="0"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FFD510-0D05-48BB-A3CD-A44983711EEB}"/>
              </a:ext>
            </a:extLst>
          </p:cNvPr>
          <p:cNvCxnSpPr>
            <a:cxnSpLocks/>
          </p:cNvCxnSpPr>
          <p:nvPr/>
        </p:nvCxnSpPr>
        <p:spPr>
          <a:xfrm flipV="1">
            <a:off x="7331789" y="3910737"/>
            <a:ext cx="0" cy="489334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EAA07FF-741B-4B9D-96E6-ED42F15116AB}"/>
              </a:ext>
            </a:extLst>
          </p:cNvPr>
          <p:cNvSpPr/>
          <p:nvPr/>
        </p:nvSpPr>
        <p:spPr>
          <a:xfrm>
            <a:off x="4374225" y="3602077"/>
            <a:ext cx="1149674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2008/09/08</a:t>
            </a:r>
            <a:endParaRPr lang="en-US" sz="1500" dirty="0"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031B66-69AE-44B4-8791-4191398A5BFE}"/>
              </a:ext>
            </a:extLst>
          </p:cNvPr>
          <p:cNvSpPr/>
          <p:nvPr/>
        </p:nvSpPr>
        <p:spPr>
          <a:xfrm>
            <a:off x="2200135" y="3602077"/>
            <a:ext cx="1102097" cy="3231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latin typeface="Acumin Pro SemiCondensed" panose="020B0506020202020204" pitchFamily="34" charset="0"/>
                <a:ea typeface="Liberation Sans" panose="020B0604020202020204" pitchFamily="34" charset="0"/>
                <a:cs typeface="Arial" panose="020B0604020202020204" pitchFamily="34" charset="0"/>
              </a:rPr>
              <a:t>2000/04/01</a:t>
            </a:r>
            <a:endParaRPr lang="en-US" sz="1500" dirty="0">
              <a:latin typeface="Acumin Pro SemiCondensed" panose="020B0506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B1BEECF-3FD7-4580-9D72-87B0995D13DD}"/>
              </a:ext>
            </a:extLst>
          </p:cNvPr>
          <p:cNvCxnSpPr>
            <a:cxnSpLocks/>
          </p:cNvCxnSpPr>
          <p:nvPr/>
        </p:nvCxnSpPr>
        <p:spPr>
          <a:xfrm flipV="1">
            <a:off x="7271017" y="3381355"/>
            <a:ext cx="3214082" cy="893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568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594E34-04B1-48A5-ABCE-CF7530149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Aghion, Bloom, Blundell, Griffith, and Howitt (2005; QJE)</a:t>
            </a:r>
          </a:p>
          <a:p>
            <a:r>
              <a:rPr lang="en-US" dirty="0"/>
              <a:t>Industry-level analysis (two-digit SIC)</a:t>
            </a:r>
          </a:p>
          <a:p>
            <a:pPr lvl="1"/>
            <a:r>
              <a:rPr lang="en-US" dirty="0"/>
              <a:t>Average Lerner Index</a:t>
            </a:r>
          </a:p>
          <a:p>
            <a:pPr lvl="1"/>
            <a:r>
              <a:rPr lang="en-US" dirty="0"/>
              <a:t>Average patenting of U.K. firms in the U.S.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A7EFE-DD1D-400F-9B9E-2B070E46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3F2B6C-51A5-4B13-BCBD-BAC54981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An Inverted-U Relationship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9DE5F-FBFA-4472-8312-5C32AA358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14" y="3303016"/>
            <a:ext cx="4957695" cy="36105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F195A8-3F4C-4BE4-833C-CC989E89444D}"/>
              </a:ext>
            </a:extLst>
          </p:cNvPr>
          <p:cNvSpPr/>
          <p:nvPr/>
        </p:nvSpPr>
        <p:spPr>
          <a:xfrm>
            <a:off x="9097242" y="5908023"/>
            <a:ext cx="1007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cumin Pro SemiCondensed" panose="020B0506020202020204" pitchFamily="34" charset="0"/>
                <a:cs typeface="Times New Roman" panose="02020603050405020304" pitchFamily="18" charset="0"/>
              </a:rPr>
              <a:t>Perfect</a:t>
            </a:r>
          </a:p>
          <a:p>
            <a:r>
              <a:rPr lang="en-US" sz="1200" dirty="0">
                <a:latin typeface="Acumin Pro SemiCondensed" panose="020B0506020202020204" pitchFamily="34" charset="0"/>
                <a:cs typeface="Times New Roman" panose="02020603050405020304" pitchFamily="18" charset="0"/>
              </a:rPr>
              <a:t>Competition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8324B-1336-4F85-A261-87521595FDD6}"/>
              </a:ext>
            </a:extLst>
          </p:cNvPr>
          <p:cNvSpPr/>
          <p:nvPr/>
        </p:nvSpPr>
        <p:spPr>
          <a:xfrm>
            <a:off x="5048837" y="3086416"/>
            <a:ext cx="3977640" cy="3875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BBD83-0F3A-4D2C-9F37-001CCE6FCA92}"/>
              </a:ext>
            </a:extLst>
          </p:cNvPr>
          <p:cNvSpPr/>
          <p:nvPr/>
        </p:nvSpPr>
        <p:spPr>
          <a:xfrm>
            <a:off x="5048837" y="5751308"/>
            <a:ext cx="3977640" cy="3875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cumin Pro SemiCondensed" panose="020B0506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5A88A4-DB0A-48B9-B4A1-CC32F0537070}"/>
              </a:ext>
            </a:extLst>
          </p:cNvPr>
          <p:cNvCxnSpPr>
            <a:cxnSpLocks/>
          </p:cNvCxnSpPr>
          <p:nvPr/>
        </p:nvCxnSpPr>
        <p:spPr>
          <a:xfrm>
            <a:off x="3880454" y="4343659"/>
            <a:ext cx="1303304" cy="925501"/>
          </a:xfrm>
          <a:prstGeom prst="line">
            <a:avLst/>
          </a:prstGeom>
          <a:ln w="19050">
            <a:solidFill>
              <a:srgbClr val="A805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E1DB66-DAEA-42C4-B078-808CD656470C}"/>
              </a:ext>
            </a:extLst>
          </p:cNvPr>
          <p:cNvCxnSpPr/>
          <p:nvPr/>
        </p:nvCxnSpPr>
        <p:spPr>
          <a:xfrm>
            <a:off x="2394349" y="6138854"/>
            <a:ext cx="26544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B7166-8D37-4184-815A-7BFD1078255A}"/>
              </a:ext>
            </a:extLst>
          </p:cNvPr>
          <p:cNvSpPr/>
          <p:nvPr/>
        </p:nvSpPr>
        <p:spPr>
          <a:xfrm>
            <a:off x="2275620" y="6142310"/>
            <a:ext cx="850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cumin Pro SemiCondensed" panose="020B0506020202020204" pitchFamily="34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sz="1200" dirty="0">
                <a:latin typeface="Acumin Pro SemiCondensed" panose="020B0506020202020204" pitchFamily="34" charset="0"/>
                <a:cs typeface="Times New Roman" panose="02020603050405020304" pitchFamily="18" charset="0"/>
              </a:rPr>
              <a:t>Monopoly</a:t>
            </a:r>
          </a:p>
        </p:txBody>
      </p:sp>
    </p:spTree>
    <p:extLst>
      <p:ext uri="{BB962C8B-B14F-4D97-AF65-F5344CB8AC3E}">
        <p14:creationId xmlns:p14="http://schemas.microsoft.com/office/powerpoint/2010/main" val="285103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09FC35-CD9D-4F68-B0F5-031E62207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47" y="1044576"/>
            <a:ext cx="7640668" cy="55165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0B96A-C7BE-41AA-BDDD-144BD7E2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0747C2-4125-494B-AB73-03FAA3303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Plea Agreement – 16 pages</a:t>
            </a:r>
          </a:p>
        </p:txBody>
      </p:sp>
    </p:spTree>
    <p:extLst>
      <p:ext uri="{BB962C8B-B14F-4D97-AF65-F5344CB8AC3E}">
        <p14:creationId xmlns:p14="http://schemas.microsoft.com/office/powerpoint/2010/main" val="4007053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5B377-A579-44C0-BFCC-D2697644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CB0307-9AF6-42F3-A248-EE039593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Regression Tables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184E95-8844-4820-8F36-35B12FBCA11D}"/>
              </a:ext>
            </a:extLst>
          </p:cNvPr>
          <p:cNvSpPr/>
          <p:nvPr/>
        </p:nvSpPr>
        <p:spPr>
          <a:xfrm>
            <a:off x="4391847" y="920090"/>
            <a:ext cx="3408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A80532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Life Cycle of Cartels and Innovation</a:t>
            </a:r>
            <a:endParaRPr lang="en-US" sz="1600" dirty="0">
              <a:solidFill>
                <a:srgbClr val="A80532"/>
              </a:solidFill>
              <a:latin typeface="Acumin Pro SemiCondensed" panose="020B0506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39CAC4-741E-4405-9367-D6A1FF0F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7979"/>
            <a:ext cx="9144000" cy="526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2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D32CF-1C2A-42C7-905F-D9835AF0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Competition is hard to measure</a:t>
            </a:r>
          </a:p>
          <a:p>
            <a:pPr lvl="1"/>
            <a:r>
              <a:rPr lang="en-US" dirty="0"/>
              <a:t>Herfindahl–Hirschman Index (HHI)</a:t>
            </a:r>
          </a:p>
          <a:p>
            <a:pPr lvl="1"/>
            <a:r>
              <a:rPr lang="en-US" dirty="0"/>
              <a:t>CR</a:t>
            </a:r>
            <a:r>
              <a:rPr lang="en-US" i="1" baseline="-25000" dirty="0">
                <a:solidFill>
                  <a:srgbClr val="A80532"/>
                </a:solidFill>
              </a:rPr>
              <a:t>N</a:t>
            </a:r>
            <a:r>
              <a:rPr lang="en-US" dirty="0"/>
              <a:t>: market share of </a:t>
            </a:r>
            <a:r>
              <a:rPr lang="en-US" i="1" dirty="0">
                <a:solidFill>
                  <a:srgbClr val="A80532"/>
                </a:solidFill>
              </a:rPr>
              <a:t>N</a:t>
            </a:r>
            <a:r>
              <a:rPr lang="en-US" dirty="0"/>
              <a:t> largest firms</a:t>
            </a:r>
          </a:p>
          <a:p>
            <a:pPr lvl="1"/>
            <a:endParaRPr lang="en-US" dirty="0"/>
          </a:p>
          <a:p>
            <a:r>
              <a:rPr lang="en-US" b="1" dirty="0"/>
              <a:t>Competition and innovation are endogenously determined</a:t>
            </a:r>
          </a:p>
          <a:p>
            <a:pPr lvl="1"/>
            <a:r>
              <a:rPr lang="en-US" dirty="0"/>
              <a:t>Reverse causality &amp; simultaneity</a:t>
            </a:r>
          </a:p>
          <a:p>
            <a:pPr lvl="1"/>
            <a:r>
              <a:rPr lang="en-US" dirty="0"/>
              <a:t>Omitted variable bias &amp; confounders</a:t>
            </a:r>
          </a:p>
          <a:p>
            <a:pPr lvl="1"/>
            <a:endParaRPr lang="en-US" dirty="0"/>
          </a:p>
          <a:p>
            <a:r>
              <a:rPr lang="en-US" b="1" dirty="0"/>
              <a:t>Data availability</a:t>
            </a:r>
          </a:p>
          <a:p>
            <a:pPr lvl="1"/>
            <a:r>
              <a:rPr lang="en-US" dirty="0"/>
              <a:t>Business data</a:t>
            </a:r>
          </a:p>
          <a:p>
            <a:pPr lvl="1"/>
            <a:r>
              <a:rPr lang="en-US" dirty="0"/>
              <a:t>Innovation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Challenges in empirical studies: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4043453-91A6-481E-9AC4-C9666B28C98E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888A9AD3-99EB-4919-B1B4-C4B68B0E65C1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4368DF5-57AF-4D14-976B-467D7D092D3D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69E1351-87B9-4020-9517-7B34F5EFB51E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128C31C2-2F98-4C55-ADF9-E31552FFD2C9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387ABDF-DF42-47F8-9B39-F98FB1C6E6A2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90095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5B377-A579-44C0-BFCC-D2697644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CB0307-9AF6-42F3-A248-EE039593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Regression Tables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184E95-8844-4820-8F36-35B12FBCA11D}"/>
              </a:ext>
            </a:extLst>
          </p:cNvPr>
          <p:cNvSpPr/>
          <p:nvPr/>
        </p:nvSpPr>
        <p:spPr>
          <a:xfrm>
            <a:off x="4314525" y="920090"/>
            <a:ext cx="3562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A80532"/>
                </a:solidFill>
                <a:latin typeface="Acumin Pro SemiCondensed" panose="020B0506020202020204" pitchFamily="34" charset="0"/>
                <a:ea typeface="Roboto" panose="02000000000000000000" pitchFamily="2" charset="0"/>
              </a:rPr>
              <a:t>DID Results: Main vs. Peripheral Area</a:t>
            </a:r>
            <a:endParaRPr lang="en-US" sz="1600" dirty="0">
              <a:solidFill>
                <a:srgbClr val="A80532"/>
              </a:solidFill>
              <a:latin typeface="Acumin Pro SemiCondensed" panose="020B0506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B6AD41-BC4B-4AB8-BFC9-128FA052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489" y="1311305"/>
            <a:ext cx="594902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67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122641-EF70-478D-8F54-A934D2B6B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Revision in the Leniency Program (Corporate ’93; Individual ’94)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F202F-0610-4202-AC5C-29064D9D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FC747-62B1-48A8-9847-EB0DA426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Temporal Heterogeneity: Leniency Program (1993)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F097AB-DE31-4305-9964-E27209EDE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600" y="182880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78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6D52C5-93DF-4F58-8FC3-0AB0BFF23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3" t="11194" r="5671"/>
          <a:stretch/>
        </p:blipFill>
        <p:spPr>
          <a:xfrm>
            <a:off x="1608321" y="979259"/>
            <a:ext cx="8975359" cy="56785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F202F-0610-4202-AC5C-29064D9D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FC747-62B1-48A8-9847-EB0DA426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International Companies</a:t>
            </a:r>
          </a:p>
        </p:txBody>
      </p:sp>
    </p:spTree>
    <p:extLst>
      <p:ext uri="{BB962C8B-B14F-4D97-AF65-F5344CB8AC3E}">
        <p14:creationId xmlns:p14="http://schemas.microsoft.com/office/powerpoint/2010/main" val="4239509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F202F-0610-4202-AC5C-29064D9D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FC747-62B1-48A8-9847-EB0DA426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Criminal Fines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93FEF88-1B85-4F27-AB81-AB60CA92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5520" y="982051"/>
            <a:ext cx="768096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54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4E83FD0-3CAB-497B-9FD0-922852E84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991" y="1042416"/>
            <a:ext cx="8463777" cy="56245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Harvard students choose and solve questions (10 minutes)</a:t>
            </a:r>
          </a:p>
          <a:p>
            <a:r>
              <a:rPr lang="en-US" dirty="0"/>
              <a:t>Randomly assigned to two treatments:</a:t>
            </a:r>
          </a:p>
          <a:p>
            <a:pPr lvl="1"/>
            <a:r>
              <a:rPr lang="en-US" b="1" dirty="0">
                <a:solidFill>
                  <a:srgbClr val="A80532"/>
                </a:solidFill>
              </a:rPr>
              <a:t>Competition</a:t>
            </a:r>
            <a:r>
              <a:rPr lang="en-US" dirty="0"/>
              <a:t> (head-to-head tournament)</a:t>
            </a:r>
          </a:p>
          <a:p>
            <a:pPr lvl="1"/>
            <a:r>
              <a:rPr lang="en-US" b="1" dirty="0">
                <a:solidFill>
                  <a:srgbClr val="A80532"/>
                </a:solidFill>
              </a:rPr>
              <a:t>No competition</a:t>
            </a:r>
            <a:r>
              <a:rPr lang="en-US" dirty="0"/>
              <a:t> (pay-per-performance)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Under competitive incentives,</a:t>
            </a:r>
          </a:p>
          <a:p>
            <a:pPr lvl="1"/>
            <a:r>
              <a:rPr lang="en-US" u="sng" dirty="0"/>
              <a:t>Less</a:t>
            </a:r>
            <a:r>
              <a:rPr lang="en-US" dirty="0"/>
              <a:t> time devoted to Question B</a:t>
            </a:r>
          </a:p>
          <a:p>
            <a:pPr lvl="1"/>
            <a:r>
              <a:rPr lang="en-US" u="sng" dirty="0"/>
              <a:t>Lower</a:t>
            </a:r>
            <a:r>
              <a:rPr lang="en-US" dirty="0"/>
              <a:t> success rate for Question B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An Experiment: Bracha &amp; </a:t>
            </a:r>
            <a:r>
              <a:rPr lang="en-US" dirty="0" err="1">
                <a:solidFill>
                  <a:srgbClr val="A80532"/>
                </a:solidFill>
              </a:rPr>
              <a:t>Fershtman</a:t>
            </a:r>
            <a:r>
              <a:rPr lang="en-US" dirty="0">
                <a:solidFill>
                  <a:srgbClr val="A80532"/>
                </a:solidFill>
              </a:rPr>
              <a:t> (2013; MS)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BB8EB-B6FF-452E-B48C-9703FEDB5429}"/>
              </a:ext>
            </a:extLst>
          </p:cNvPr>
          <p:cNvSpPr/>
          <p:nvPr/>
        </p:nvSpPr>
        <p:spPr>
          <a:xfrm>
            <a:off x="6307625" y="3295933"/>
            <a:ext cx="3787695" cy="1820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cumin Pro SemiCondensed" panose="020B0506020202020204" pitchFamily="34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A1790B-4D41-4A4D-A488-1EC3FB0D8342}"/>
              </a:ext>
            </a:extLst>
          </p:cNvPr>
          <p:cNvSpPr/>
          <p:nvPr/>
        </p:nvSpPr>
        <p:spPr>
          <a:xfrm>
            <a:off x="2090588" y="3295933"/>
            <a:ext cx="3384749" cy="1820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cumin Pro SemiCondensed" panose="020B0506020202020204" pitchFamily="34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9BB64-CD52-4447-9A93-BBC93F58B89C}"/>
              </a:ext>
            </a:extLst>
          </p:cNvPr>
          <p:cNvSpPr/>
          <p:nvPr/>
        </p:nvSpPr>
        <p:spPr>
          <a:xfrm>
            <a:off x="6466953" y="3627630"/>
            <a:ext cx="604296" cy="6301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cumin Pro SemiCondensed" panose="020B0506020202020204" pitchFamily="34" charset="0"/>
              <a:ea typeface="Roboto" panose="02000000000000000000" pitchFamily="2" charset="0"/>
              <a:cs typeface="Liberation Sans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7911C-5693-413E-9243-1E00DFFD85B5}"/>
              </a:ext>
            </a:extLst>
          </p:cNvPr>
          <p:cNvSpPr txBox="1"/>
          <p:nvPr/>
        </p:nvSpPr>
        <p:spPr>
          <a:xfrm>
            <a:off x="7224582" y="3506150"/>
            <a:ext cx="243701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dirty="0">
                <a:latin typeface="Acumin Pro SemiCondensed" panose="020B0506020202020204" pitchFamily="34" charset="0"/>
                <a:ea typeface="Roboto" panose="02000000000000000000" pitchFamily="2" charset="0"/>
                <a:cs typeface="Liberation Sans" panose="020B0604020202020204" pitchFamily="34" charset="0"/>
              </a:rPr>
              <a:t>9  30  51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F2F6A-2F1A-4264-88B5-D53834192330}"/>
              </a:ext>
            </a:extLst>
          </p:cNvPr>
          <p:cNvSpPr txBox="1"/>
          <p:nvPr/>
        </p:nvSpPr>
        <p:spPr>
          <a:xfrm>
            <a:off x="6709881" y="4589738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cumin Pro SemiCondensed" panose="020B0506020202020204" pitchFamily="34" charset="0"/>
                <a:ea typeface="Roboto" panose="02000000000000000000" pitchFamily="2" charset="0"/>
                <a:cs typeface="Liberation Sans" panose="020B0604020202020204" pitchFamily="34" charset="0"/>
              </a:rPr>
              <a:t>What is the missing number?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3045FD-FB06-4EC1-AD2F-1F94430C54E9}"/>
              </a:ext>
            </a:extLst>
          </p:cNvPr>
          <p:cNvSpPr txBox="1"/>
          <p:nvPr/>
        </p:nvSpPr>
        <p:spPr>
          <a:xfrm>
            <a:off x="3232037" y="3506150"/>
            <a:ext cx="8408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dirty="0">
                <a:latin typeface="Acumin Pro SemiCondensed" panose="020B0506020202020204" pitchFamily="34" charset="0"/>
                <a:ea typeface="Roboto" panose="02000000000000000000" pitchFamily="2" charset="0"/>
                <a:cs typeface="Liberation Sans" panose="020B0604020202020204" pitchFamily="34" charset="0"/>
              </a:rPr>
              <a:t>73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36D83-9594-4FB7-B6F0-E64617BD8C35}"/>
              </a:ext>
            </a:extLst>
          </p:cNvPr>
          <p:cNvSpPr txBox="1"/>
          <p:nvPr/>
        </p:nvSpPr>
        <p:spPr>
          <a:xfrm>
            <a:off x="2654956" y="4589738"/>
            <a:ext cx="205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cumin Pro SemiCondensed" panose="020B0506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□ </a:t>
            </a:r>
            <a:r>
              <a:rPr lang="en-US" altLang="ko-KR" dirty="0">
                <a:latin typeface="Acumin Pro SemiCondensed" panose="020B0506020202020204" pitchFamily="34" charset="0"/>
                <a:ea typeface="Roboto" panose="02000000000000000000" pitchFamily="2" charset="0"/>
                <a:cs typeface="Liberation Sans" panose="020B0604020202020204" pitchFamily="34" charset="0"/>
              </a:rPr>
              <a:t>Even          </a:t>
            </a:r>
            <a:r>
              <a:rPr lang="ko-KR" altLang="en-US" dirty="0">
                <a:latin typeface="Acumin Pro SemiCondensed" panose="020B0506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□ </a:t>
            </a:r>
            <a:r>
              <a:rPr lang="en-US" altLang="ko-KR" dirty="0">
                <a:latin typeface="Acumin Pro SemiCondensed" panose="020B0506020202020204" pitchFamily="34" charset="0"/>
                <a:ea typeface="Roboto" panose="02000000000000000000" pitchFamily="2" charset="0"/>
                <a:cs typeface="Liberation Sans" panose="020B0604020202020204" pitchFamily="34" charset="0"/>
              </a:rPr>
              <a:t>Odd</a:t>
            </a:r>
            <a:endParaRPr lang="en-US" dirty="0">
              <a:latin typeface="Acumin Pro SemiCondensed" panose="020B0506020202020204" pitchFamily="34" charset="0"/>
              <a:ea typeface="Roboto" panose="02000000000000000000" pitchFamily="2" charset="0"/>
              <a:cs typeface="Liberation Sans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F0EF3-C039-4C99-AACF-1F168FB8335E}"/>
              </a:ext>
            </a:extLst>
          </p:cNvPr>
          <p:cNvSpPr/>
          <p:nvPr/>
        </p:nvSpPr>
        <p:spPr>
          <a:xfrm>
            <a:off x="2747006" y="4712581"/>
            <a:ext cx="135974" cy="141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cumin Pro SemiCondensed" panose="020B0506020202020204" pitchFamily="34" charset="0"/>
              <a:ea typeface="Roboto" panose="02000000000000000000" pitchFamily="2" charset="0"/>
              <a:cs typeface="Liberation Sans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EA61E8-AE31-4021-80F6-E5B0F74B10B6}"/>
              </a:ext>
            </a:extLst>
          </p:cNvPr>
          <p:cNvSpPr/>
          <p:nvPr/>
        </p:nvSpPr>
        <p:spPr>
          <a:xfrm>
            <a:off x="4005644" y="4712581"/>
            <a:ext cx="135974" cy="141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cumin Pro SemiCondensed" panose="020B0506020202020204" pitchFamily="34" charset="0"/>
              <a:ea typeface="Roboto" panose="02000000000000000000" pitchFamily="2" charset="0"/>
              <a:cs typeface="Liberation Sans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EC9744-23B5-4358-9A8A-9462603935F8}"/>
              </a:ext>
            </a:extLst>
          </p:cNvPr>
          <p:cNvSpPr txBox="1"/>
          <p:nvPr/>
        </p:nvSpPr>
        <p:spPr>
          <a:xfrm>
            <a:off x="6238094" y="2899300"/>
            <a:ext cx="344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cumin Pro SemiCondensed" panose="020B0506020202020204" pitchFamily="34" charset="0"/>
                <a:ea typeface="Roboto" panose="02000000000000000000" pitchFamily="2" charset="0"/>
                <a:cs typeface="Liberation Sans" panose="020B0604020202020204" pitchFamily="34" charset="0"/>
              </a:rPr>
              <a:t>Question B (“Cognitive Effort”): </a:t>
            </a:r>
            <a:r>
              <a:rPr lang="en-US" b="1" dirty="0">
                <a:solidFill>
                  <a:srgbClr val="FF0000"/>
                </a:solidFill>
                <a:latin typeface="Acumin Pro SemiCondensed" panose="020B0506020202020204" pitchFamily="34" charset="0"/>
                <a:ea typeface="Roboto" panose="02000000000000000000" pitchFamily="2" charset="0"/>
                <a:cs typeface="Liberation Sans" panose="020B0604020202020204" pitchFamily="34" charset="0"/>
              </a:rPr>
              <a:t>$5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D5850E-CCB6-4C74-A21F-14C1C627C99F}"/>
              </a:ext>
            </a:extLst>
          </p:cNvPr>
          <p:cNvSpPr txBox="1"/>
          <p:nvPr/>
        </p:nvSpPr>
        <p:spPr>
          <a:xfrm>
            <a:off x="2049826" y="2899300"/>
            <a:ext cx="309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cumin Pro SemiCondensed" panose="020B0506020202020204" pitchFamily="34" charset="0"/>
                <a:ea typeface="Roboto" panose="02000000000000000000" pitchFamily="2" charset="0"/>
                <a:cs typeface="Liberation Sans" panose="020B0604020202020204" pitchFamily="34" charset="0"/>
              </a:rPr>
              <a:t>Question A (“Labor Effort”): </a:t>
            </a:r>
            <a:r>
              <a:rPr lang="en-US" b="1" dirty="0">
                <a:solidFill>
                  <a:srgbClr val="FF0000"/>
                </a:solidFill>
                <a:latin typeface="Acumin Pro SemiCondensed" panose="020B0506020202020204" pitchFamily="34" charset="0"/>
                <a:ea typeface="Roboto" panose="02000000000000000000" pitchFamily="2" charset="0"/>
                <a:cs typeface="Liberation Sans" panose="020B0604020202020204" pitchFamily="34" charset="0"/>
              </a:rPr>
              <a:t>$1</a:t>
            </a:r>
          </a:p>
        </p:txBody>
      </p:sp>
    </p:spTree>
    <p:extLst>
      <p:ext uri="{BB962C8B-B14F-4D97-AF65-F5344CB8AC3E}">
        <p14:creationId xmlns:p14="http://schemas.microsoft.com/office/powerpoint/2010/main" val="291414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D08EB6-37D9-4D0E-8DD4-4F76D90E8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88238"/>
            <a:ext cx="8229600" cy="573450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E4A98-5FB1-45E2-AE1F-4BEB324A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3B074-FB2C-4D47-9498-48C84454F46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5978C1-D10E-4E2C-80EF-ED95CC96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80532"/>
                </a:solidFill>
              </a:rPr>
              <a:t>Census Microdata: SIRD (’72-07) &amp; BRDIS (’08-16)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9776FC-078E-402F-8E22-168C39E53AA1}"/>
              </a:ext>
            </a:extLst>
          </p:cNvPr>
          <p:cNvSpPr/>
          <p:nvPr/>
        </p:nvSpPr>
        <p:spPr>
          <a:xfrm>
            <a:off x="2819760" y="2301167"/>
            <a:ext cx="5313054" cy="2773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>
            <a:glow rad="101600">
              <a:schemeClr val="accent2">
                <a:lumMod val="20000"/>
                <a:lumOff val="8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BF436D-5AEF-42D5-BBE6-AA875C751EC2}"/>
              </a:ext>
            </a:extLst>
          </p:cNvPr>
          <p:cNvSpPr/>
          <p:nvPr/>
        </p:nvSpPr>
        <p:spPr>
          <a:xfrm>
            <a:off x="2833482" y="4962750"/>
            <a:ext cx="1438051" cy="2773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>
            <a:glow rad="101600">
              <a:schemeClr val="accent2">
                <a:lumMod val="20000"/>
                <a:lumOff val="8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cumin Pro SemiCondensed" panose="020B0506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6CF196-61B3-4477-8169-557FAE3AFDA6}"/>
              </a:ext>
            </a:extLst>
          </p:cNvPr>
          <p:cNvSpPr/>
          <p:nvPr/>
        </p:nvSpPr>
        <p:spPr>
          <a:xfrm>
            <a:off x="2816146" y="5418506"/>
            <a:ext cx="1438051" cy="2773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>
            <a:glow rad="101600">
              <a:schemeClr val="accent2">
                <a:lumMod val="20000"/>
                <a:lumOff val="8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cumin Pro Semi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D32CF-1C2A-42C7-905F-D9835AF0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b="1" dirty="0"/>
              <a:t>Price-fixing Cartels</a:t>
            </a:r>
            <a:r>
              <a:rPr lang="en-US" dirty="0"/>
              <a:t>: formation and breakup of cartel discontinuously change the level of competition</a:t>
            </a:r>
          </a:p>
          <a:p>
            <a:pPr lvl="1"/>
            <a:r>
              <a:rPr lang="en-US" dirty="0"/>
              <a:t>Constructed data on all 461 prosecuted cartels (1975-2016)</a:t>
            </a:r>
          </a:p>
          <a:p>
            <a:endParaRPr lang="en-US" b="1" dirty="0"/>
          </a:p>
          <a:p>
            <a:r>
              <a:rPr lang="en-US" b="1" dirty="0"/>
              <a:t>Large-scale combination of data</a:t>
            </a:r>
            <a:r>
              <a:rPr lang="en-US" dirty="0"/>
              <a:t> from USPTO, Compustat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and US Census Research Data Center (RDC)</a:t>
            </a:r>
          </a:p>
          <a:p>
            <a:endParaRPr lang="en-US" dirty="0"/>
          </a:p>
          <a:p>
            <a:r>
              <a:rPr lang="en-US" b="1" dirty="0"/>
              <a:t>Difference-in-differences</a:t>
            </a:r>
          </a:p>
          <a:p>
            <a:pPr lvl="1"/>
            <a:r>
              <a:rPr lang="en-US" dirty="0"/>
              <a:t>Compare firms that colluded (Tr) to matched counterfactual firms (Ct)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This paper addresses these challenges...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4043453-91A6-481E-9AC4-C9666B28C98E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888A9AD3-99EB-4919-B1B4-C4B68B0E65C1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4368DF5-57AF-4D14-976B-467D7D092D3D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69E1351-87B9-4020-9517-7B34F5EFB51E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128C31C2-2F98-4C55-ADF9-E31552FFD2C9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387ABDF-DF42-47F8-9B39-F98FB1C6E6A2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4265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Preview of Results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1CF609E-D6E7-4CE8-83A3-4E83F0E2BC52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96A803A-631B-4378-AB58-BF4A9652ACF9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CF1568A-8C6C-4B2E-BF5E-11E60C3C1560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794C01A-FC9E-42AC-AC25-89466954527D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D3DA6C1-3644-4076-A7D2-5FDEB0FEF4FE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B4C34F20-1619-46A9-952D-796EF4061691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B67C838-71FA-4C11-923A-B95C719AD9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93273" y="1268828"/>
                <a:ext cx="4987636" cy="5284353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A80532"/>
                    </a:solidFill>
                  </a:rPr>
                  <a:t>During collusion</a:t>
                </a:r>
              </a:p>
              <a:p>
                <a:pPr lvl="1"/>
                <a:r>
                  <a:rPr lang="en-US" dirty="0"/>
                  <a:t>Firms increased the </a:t>
                </a:r>
                <a:r>
                  <a:rPr lang="en-US" u="sng" dirty="0"/>
                  <a:t>intensity</a:t>
                </a:r>
                <a:r>
                  <a:rPr lang="en-US" dirty="0"/>
                  <a:t> of innovation</a:t>
                </a:r>
              </a:p>
              <a:p>
                <a:pPr lvl="2"/>
                <a:r>
                  <a:rPr lang="en-US" dirty="0"/>
                  <a:t>Patenting 21% </a:t>
                </a:r>
                <a14:m>
                  <m:oMath xmlns:m="http://schemas.openxmlformats.org/officeDocument/2006/math">
                    <m:r>
                      <a:rPr lang="en-US" i="1">
                        <a:latin typeface="STIX Two Math" panose="02020603050405020304" pitchFamily="18" charset="0"/>
                        <a:ea typeface="STIX Two Math" panose="02020603050405020304" pitchFamily="18" charset="0"/>
                      </a:rPr>
                      <m:t>⇑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R&amp;D investment 15% </a:t>
                </a:r>
                <a14:m>
                  <m:oMath xmlns:m="http://schemas.openxmlformats.org/officeDocument/2006/math">
                    <m:r>
                      <a:rPr lang="en-US" i="1">
                        <a:latin typeface="STIX Two Math" panose="02020603050405020304" pitchFamily="18" charset="0"/>
                        <a:ea typeface="STIX Two Math" panose="02020603050405020304" pitchFamily="18" charset="0"/>
                      </a:rPr>
                      <m:t>⇑</m:t>
                    </m:r>
                  </m:oMath>
                </a14:m>
                <a:endParaRPr lang="en-US" dirty="0">
                  <a:ea typeface="STIX Two Math" panose="02020603050405020304" pitchFamily="18" charset="0"/>
                </a:endParaRPr>
              </a:p>
              <a:p>
                <a:pPr lvl="1"/>
                <a:r>
                  <a:rPr lang="en-US" dirty="0"/>
                  <a:t>Firms increased the </a:t>
                </a:r>
                <a:r>
                  <a:rPr lang="en-US" u="sng" dirty="0"/>
                  <a:t>breadth</a:t>
                </a:r>
                <a:r>
                  <a:rPr lang="en-US" dirty="0"/>
                  <a:t> of innovation</a:t>
                </a:r>
              </a:p>
              <a:p>
                <a:pPr lvl="2"/>
                <a:r>
                  <a:rPr lang="en-US" dirty="0"/>
                  <a:t># patented tech classes 12% </a:t>
                </a:r>
                <a14:m>
                  <m:oMath xmlns:m="http://schemas.openxmlformats.org/officeDocument/2006/math">
                    <m:r>
                      <a:rPr lang="en-US" i="1">
                        <a:latin typeface="STIX Two Math" panose="02020603050405020304" pitchFamily="18" charset="0"/>
                        <a:ea typeface="STIX Two Math" panose="02020603050405020304" pitchFamily="18" charset="0"/>
                      </a:rPr>
                      <m:t>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B67C838-71FA-4C11-923A-B95C719AD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93273" y="1268828"/>
                <a:ext cx="4987636" cy="5284353"/>
              </a:xfrm>
              <a:blipFill>
                <a:blip r:embed="rId3"/>
                <a:stretch>
                  <a:fillRect l="-1832" t="-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3D4078-6F8C-486C-A71E-C9EEDA136574}"/>
              </a:ext>
            </a:extLst>
          </p:cNvPr>
          <p:cNvSpPr txBox="1">
            <a:spLocks/>
          </p:cNvSpPr>
          <p:nvPr/>
        </p:nvSpPr>
        <p:spPr>
          <a:xfrm>
            <a:off x="6724072" y="1268828"/>
            <a:ext cx="5112328" cy="528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A80532"/>
                </a:solidFill>
                <a:latin typeface="Acumin Pro SemiCondensed" panose="020B0506020202020204" pitchFamily="34" charset="0"/>
              </a:rPr>
              <a:t>After the breakup</a:t>
            </a:r>
          </a:p>
          <a:p>
            <a:pPr lvl="1"/>
            <a:r>
              <a:rPr lang="en-US" dirty="0">
                <a:latin typeface="Acumin Pro SemiCondensed" panose="020B0506020202020204" pitchFamily="34" charset="0"/>
              </a:rPr>
              <a:t>Reverted back to pre-collusion levels</a:t>
            </a:r>
          </a:p>
          <a:p>
            <a:pPr lvl="2"/>
            <a:endParaRPr lang="en-US" dirty="0">
              <a:latin typeface="Acumin Pro SemiCondensed" panose="020B0506020202020204" pitchFamily="34" charset="0"/>
            </a:endParaRPr>
          </a:p>
          <a:p>
            <a:pPr lvl="1"/>
            <a:endParaRPr lang="en-US" sz="1400" dirty="0">
              <a:latin typeface="Acumin Pro SemiCondensed" panose="020B0506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B2168E-D7DF-4A0E-A7AD-29948AE0CCC6}"/>
              </a:ext>
            </a:extLst>
          </p:cNvPr>
          <p:cNvCxnSpPr>
            <a:cxnSpLocks/>
          </p:cNvCxnSpPr>
          <p:nvPr/>
        </p:nvCxnSpPr>
        <p:spPr>
          <a:xfrm>
            <a:off x="6645449" y="1518909"/>
            <a:ext cx="0" cy="2814740"/>
          </a:xfrm>
          <a:prstGeom prst="line">
            <a:avLst/>
          </a:prstGeom>
          <a:ln w="12700">
            <a:solidFill>
              <a:srgbClr val="A805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9BADE7D-3162-463E-8CC9-583FEB2014C9}"/>
              </a:ext>
            </a:extLst>
          </p:cNvPr>
          <p:cNvSpPr txBox="1">
            <a:spLocks/>
          </p:cNvSpPr>
          <p:nvPr/>
        </p:nvSpPr>
        <p:spPr>
          <a:xfrm>
            <a:off x="1727667" y="5123499"/>
            <a:ext cx="10337211" cy="1581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latin typeface="Acumin Pro SemiCondensed" panose="020B0506020202020204" pitchFamily="34" charset="0"/>
              </a:rPr>
              <a:t>The effects are greater for firms: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Acumin Pro SemiCondensed" panose="020B0506020202020204" pitchFamily="34" charset="0"/>
              </a:rPr>
              <a:t>in </a:t>
            </a:r>
            <a:r>
              <a:rPr lang="en-US" dirty="0">
                <a:solidFill>
                  <a:srgbClr val="0F3C9B"/>
                </a:solidFill>
                <a:latin typeface="Acumin Pro SemiCondensed" panose="020B0506020202020204" pitchFamily="34" charset="0"/>
              </a:rPr>
              <a:t>stronger collusion</a:t>
            </a:r>
            <a:r>
              <a:rPr lang="en-US" dirty="0">
                <a:latin typeface="Acumin Pro SemiCondensed" panose="020B0506020202020204" pitchFamily="34" charset="0"/>
              </a:rPr>
              <a:t> and in </a:t>
            </a:r>
            <a:r>
              <a:rPr lang="en-US" dirty="0">
                <a:solidFill>
                  <a:srgbClr val="0F3C9B"/>
                </a:solidFill>
                <a:latin typeface="Acumin Pro SemiCondensed" panose="020B0506020202020204" pitchFamily="34" charset="0"/>
              </a:rPr>
              <a:t>fast-growing industries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Acumin Pro SemiCondensed" panose="020B0506020202020204" pitchFamily="34" charset="0"/>
              </a:rPr>
              <a:t>that had </a:t>
            </a:r>
            <a:r>
              <a:rPr lang="en-US" dirty="0">
                <a:solidFill>
                  <a:srgbClr val="0F3C9B"/>
                </a:solidFill>
                <a:latin typeface="Acumin Pro SemiCondensed" panose="020B0506020202020204" pitchFamily="34" charset="0"/>
              </a:rPr>
              <a:t>limited access to external fund</a:t>
            </a:r>
            <a:r>
              <a:rPr lang="en-US" dirty="0">
                <a:latin typeface="Acumin Pro SemiCondensed" panose="020B0506020202020204" pitchFamily="34" charset="0"/>
              </a:rPr>
              <a:t> and </a:t>
            </a:r>
            <a:r>
              <a:rPr lang="en-US" dirty="0">
                <a:solidFill>
                  <a:srgbClr val="0F3C9B"/>
                </a:solidFill>
                <a:latin typeface="Acumin Pro SemiCondensed" panose="020B0506020202020204" pitchFamily="34" charset="0"/>
              </a:rPr>
              <a:t>enjoyed high revenue growth</a:t>
            </a:r>
          </a:p>
        </p:txBody>
      </p:sp>
      <p:pic>
        <p:nvPicPr>
          <p:cNvPr id="1028" name="Picture 4" descr="How to become a bad boss: Make the little trade-offs. - Know Your Team |  Blog">
            <a:extLst>
              <a:ext uri="{FF2B5EF4-FFF2-40B4-BE49-F238E27FC236}">
                <a16:creationId xmlns:a16="http://schemas.microsoft.com/office/drawing/2014/main" id="{FF8B38D3-D3B9-4870-87D8-C8491BF8E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6" r="20578"/>
          <a:stretch/>
        </p:blipFill>
        <p:spPr bwMode="auto">
          <a:xfrm>
            <a:off x="8415949" y="2791592"/>
            <a:ext cx="1859506" cy="158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56EBEE-B5B2-4681-B58F-69FD620E5984}"/>
              </a:ext>
            </a:extLst>
          </p:cNvPr>
          <p:cNvSpPr txBox="1"/>
          <p:nvPr/>
        </p:nvSpPr>
        <p:spPr>
          <a:xfrm>
            <a:off x="7698603" y="3979421"/>
            <a:ext cx="1478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>
              <a:buNone/>
            </a:pPr>
            <a:r>
              <a:rPr lang="en-US" dirty="0">
                <a:solidFill>
                  <a:srgbClr val="A80532"/>
                </a:solidFill>
                <a:latin typeface="Acumin Pro SemiCondensed" panose="020B0506020202020204" pitchFamily="34" charset="0"/>
              </a:rPr>
              <a:t>Price</a:t>
            </a:r>
          </a:p>
          <a:p>
            <a:pPr marL="0" lvl="1" indent="0" algn="ctr">
              <a:buNone/>
            </a:pPr>
            <a:r>
              <a:rPr lang="en-US" dirty="0">
                <a:solidFill>
                  <a:srgbClr val="A80532"/>
                </a:solidFill>
                <a:latin typeface="Acumin Pro SemiCondensed" panose="020B0506020202020204" pitchFamily="34" charset="0"/>
              </a:rPr>
              <a:t>Competition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E6787-7BD4-42A5-A6EC-AEE5E8458561}"/>
              </a:ext>
            </a:extLst>
          </p:cNvPr>
          <p:cNvSpPr txBox="1"/>
          <p:nvPr/>
        </p:nvSpPr>
        <p:spPr>
          <a:xfrm>
            <a:off x="9655745" y="3987298"/>
            <a:ext cx="1291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F3C9B"/>
                </a:solidFill>
                <a:latin typeface="Acumin Pro SemiCondensed" panose="020B0506020202020204" pitchFamily="34" charset="0"/>
              </a:rPr>
              <a:t>Innovation</a:t>
            </a:r>
          </a:p>
          <a:p>
            <a:pPr algn="ctr"/>
            <a:r>
              <a:rPr lang="en-US" dirty="0">
                <a:solidFill>
                  <a:srgbClr val="0F3C9B"/>
                </a:solidFill>
                <a:latin typeface="Acumin Pro SemiCondensed" panose="020B0506020202020204" pitchFamily="34" charset="0"/>
              </a:rPr>
              <a:t>growth</a:t>
            </a:r>
            <a:endParaRPr lang="en-US" dirty="0">
              <a:solidFill>
                <a:srgbClr val="0F3C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7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9D32CF-1C2A-42C7-905F-D9835AF0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b="1" dirty="0"/>
              <a:t>Research Design and Data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Main Results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Mechanisms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C4A9C-AFC5-4A73-B3D6-95CE801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49F7F-F10A-4CCB-BCAC-6EC21601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4043453-91A6-481E-9AC4-C9666B28C98E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888A9AD3-99EB-4919-B1B4-C4B68B0E65C1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54368DF5-57AF-4D14-976B-467D7D092D3D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69E1351-87B9-4020-9517-7B34F5EFB51E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128C31C2-2F98-4C55-ADF9-E31552FFD2C9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387ABDF-DF42-47F8-9B39-F98FB1C6E6A2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9113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C65B56-4936-4133-8791-A1FDA3023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668" y="1101280"/>
            <a:ext cx="10299232" cy="5385264"/>
          </a:xfrm>
        </p:spPr>
        <p:txBody>
          <a:bodyPr>
            <a:normAutofit/>
          </a:bodyPr>
          <a:lstStyle/>
          <a:p>
            <a:r>
              <a:rPr lang="en-US" dirty="0"/>
              <a:t>Cartels increase price and reduce competition</a:t>
            </a:r>
          </a:p>
          <a:p>
            <a:pPr lvl="1"/>
            <a:r>
              <a:rPr lang="en-US" dirty="0">
                <a:solidFill>
                  <a:srgbClr val="0F3C9B"/>
                </a:solidFill>
              </a:rPr>
              <a:t>Per se illegal </a:t>
            </a:r>
            <a:r>
              <a:rPr lang="en-US" dirty="0"/>
              <a:t>and</a:t>
            </a:r>
            <a:r>
              <a:rPr lang="en-US" dirty="0">
                <a:solidFill>
                  <a:srgbClr val="0F3C9B"/>
                </a:solidFill>
              </a:rPr>
              <a:t> felony punishable </a:t>
            </a:r>
            <a:r>
              <a:rPr lang="en-US" dirty="0"/>
              <a:t>as federal crimes</a:t>
            </a:r>
          </a:p>
          <a:p>
            <a:pPr lvl="1"/>
            <a:r>
              <a:rPr lang="en-US" dirty="0"/>
              <a:t>DOJ and FBI use covert methods to gather evidence</a:t>
            </a:r>
          </a:p>
          <a:p>
            <a:r>
              <a:rPr lang="en-US" dirty="0"/>
              <a:t>The determinants of cartel breakup are </a:t>
            </a:r>
            <a:r>
              <a:rPr lang="en-US" dirty="0">
                <a:solidFill>
                  <a:srgbClr val="0F3C9B"/>
                </a:solidFill>
              </a:rPr>
              <a:t>legal factors</a:t>
            </a:r>
            <a:r>
              <a:rPr lang="en-US" dirty="0"/>
              <a:t>,</a:t>
            </a:r>
            <a:br>
              <a:rPr lang="en-US" dirty="0"/>
            </a:br>
            <a:r>
              <a:rPr lang="en-US" i="1" dirty="0"/>
              <a:t>not</a:t>
            </a:r>
            <a:r>
              <a:rPr lang="en-US" dirty="0"/>
              <a:t> economic factors </a:t>
            </a:r>
            <a:r>
              <a:rPr lang="en-US" sz="1400" dirty="0"/>
              <a:t>(Levenstein &amp; Suslow 2011)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F34F7-3731-442D-AD62-EC99D467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431956"/>
            <a:ext cx="2743200" cy="365125"/>
          </a:xfrm>
        </p:spPr>
        <p:txBody>
          <a:bodyPr/>
          <a:lstStyle/>
          <a:p>
            <a:fld id="{C7F3B074-FB2C-4D47-9498-48C84454F46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E56D3B-F13F-4976-87F8-9D5C8833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0" y="29499"/>
            <a:ext cx="10463019" cy="844370"/>
          </a:xfrm>
        </p:spPr>
        <p:txBody>
          <a:bodyPr/>
          <a:lstStyle/>
          <a:p>
            <a:r>
              <a:rPr lang="en-US" dirty="0"/>
              <a:t>Source of Variation: Cartels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108A054E-BAD1-4095-8430-EC5C0C4F820D}"/>
              </a:ext>
            </a:extLst>
          </p:cNvPr>
          <p:cNvSpPr/>
          <p:nvPr/>
        </p:nvSpPr>
        <p:spPr>
          <a:xfrm>
            <a:off x="-290352" y="2527119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Overview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49A7038-856F-449D-9D9F-F2684A0A2DF9}"/>
              </a:ext>
            </a:extLst>
          </p:cNvPr>
          <p:cNvSpPr/>
          <p:nvPr/>
        </p:nvSpPr>
        <p:spPr>
          <a:xfrm>
            <a:off x="-290352" y="2842408"/>
            <a:ext cx="1655451" cy="320040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Setting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A4AA3AA-33FF-464D-8FF4-25A8CF68E85F}"/>
              </a:ext>
            </a:extLst>
          </p:cNvPr>
          <p:cNvSpPr/>
          <p:nvPr/>
        </p:nvSpPr>
        <p:spPr>
          <a:xfrm>
            <a:off x="-290352" y="3157697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Design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97E3629-CF25-4754-8886-35C195EBF66F}"/>
              </a:ext>
            </a:extLst>
          </p:cNvPr>
          <p:cNvSpPr/>
          <p:nvPr/>
        </p:nvSpPr>
        <p:spPr>
          <a:xfrm>
            <a:off x="-290352" y="3472986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Results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C268851-DC62-411D-B3AD-D81573D417EF}"/>
              </a:ext>
            </a:extLst>
          </p:cNvPr>
          <p:cNvSpPr/>
          <p:nvPr/>
        </p:nvSpPr>
        <p:spPr>
          <a:xfrm>
            <a:off x="-290352" y="3788275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Mechanisms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2702C96-BEE0-4A26-AE0B-C9BA42F8A15F}"/>
              </a:ext>
            </a:extLst>
          </p:cNvPr>
          <p:cNvSpPr/>
          <p:nvPr/>
        </p:nvSpPr>
        <p:spPr>
          <a:xfrm>
            <a:off x="-290353" y="4103564"/>
            <a:ext cx="1655451" cy="32004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28600"/>
            <a:r>
              <a:rPr lang="en-US" sz="1700" dirty="0">
                <a:latin typeface="Arial Nova Cond" panose="020B0506020202020204" pitchFamily="34" charset="0"/>
              </a:rPr>
              <a:t>Discussion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CDABA2-0BAF-448A-8D4E-E9263E7ED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37" y="3633006"/>
            <a:ext cx="9144000" cy="25557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D39151-EA84-49CC-9B3A-C9961F84C1AB}"/>
              </a:ext>
            </a:extLst>
          </p:cNvPr>
          <p:cNvSpPr/>
          <p:nvPr/>
        </p:nvSpPr>
        <p:spPr>
          <a:xfrm>
            <a:off x="1950936" y="6218446"/>
            <a:ext cx="7196026" cy="553998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500" dirty="0">
                <a:latin typeface="Acumin Pro SemiCondensed" panose="020B0506020202020204" pitchFamily="34" charset="0"/>
                <a:ea typeface="Roboto" panose="02000000000000000000" pitchFamily="2" charset="0"/>
              </a:rPr>
              <a:t>FBI investigators monitor a meeting discussing the price level.</a:t>
            </a:r>
            <a:br>
              <a:rPr lang="en-US" sz="1500" dirty="0">
                <a:latin typeface="Acumin Pro SemiCondensed" panose="020B0506020202020204" pitchFamily="34" charset="0"/>
                <a:ea typeface="Roboto" panose="02000000000000000000" pitchFamily="2" charset="0"/>
              </a:rPr>
            </a:br>
            <a:r>
              <a:rPr lang="en-US" sz="1500" dirty="0">
                <a:latin typeface="Acumin Pro SemiCondensed" panose="020B0506020202020204" pitchFamily="34" charset="0"/>
                <a:ea typeface="Roboto" panose="02000000000000000000" pitchFamily="2" charset="0"/>
              </a:rPr>
              <a:t>Screenshot from the true-story-based movie, </a:t>
            </a:r>
            <a:r>
              <a:rPr lang="en-US" sz="1500" i="1" dirty="0">
                <a:latin typeface="Acumin Pro SemiCondensed" panose="020B0506020202020204" pitchFamily="34" charset="0"/>
                <a:ea typeface="Roboto" panose="02000000000000000000" pitchFamily="2" charset="0"/>
              </a:rPr>
              <a:t>The Informant! </a:t>
            </a:r>
            <a:r>
              <a:rPr lang="en-US" sz="1500" dirty="0">
                <a:latin typeface="Acumin Pro SemiCondensed" panose="020B0506020202020204" pitchFamily="34" charset="0"/>
                <a:ea typeface="Roboto" panose="02000000000000000000" pitchFamily="2" charset="0"/>
              </a:rPr>
              <a:t>(2009).</a:t>
            </a:r>
          </a:p>
        </p:txBody>
      </p:sp>
    </p:spTree>
    <p:extLst>
      <p:ext uri="{BB962C8B-B14F-4D97-AF65-F5344CB8AC3E}">
        <p14:creationId xmlns:p14="http://schemas.microsoft.com/office/powerpoint/2010/main" val="228361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11434</TotalTime>
  <Words>2701</Words>
  <Application>Microsoft Macintosh PowerPoint</Application>
  <PresentationFormat>Widescreen</PresentationFormat>
  <Paragraphs>801</Paragraphs>
  <Slides>55</Slides>
  <Notes>27</Notes>
  <HiddenSlides>15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Wingdings</vt:lpstr>
      <vt:lpstr>Acumin Pro SemiCondensed</vt:lpstr>
      <vt:lpstr>Arial</vt:lpstr>
      <vt:lpstr>STIX Two Math</vt:lpstr>
      <vt:lpstr>Arial Nova Cond</vt:lpstr>
      <vt:lpstr>Times New Roman</vt:lpstr>
      <vt:lpstr>Roboto</vt:lpstr>
      <vt:lpstr>Cambria Math</vt:lpstr>
      <vt:lpstr>Office Theme</vt:lpstr>
      <vt:lpstr>PowerPoint Presentation</vt:lpstr>
      <vt:lpstr>Research Overview</vt:lpstr>
      <vt:lpstr>“The Competition-Innovation Debate”</vt:lpstr>
      <vt:lpstr>We have limited understanding…</vt:lpstr>
      <vt:lpstr>Challenges in empirical studies:</vt:lpstr>
      <vt:lpstr>This paper addresses these challenges...</vt:lpstr>
      <vt:lpstr>Preview of Results</vt:lpstr>
      <vt:lpstr>Outline</vt:lpstr>
      <vt:lpstr>Source of Variation: Cartels</vt:lpstr>
      <vt:lpstr>Data</vt:lpstr>
      <vt:lpstr>Cartel Data: DOJ</vt:lpstr>
      <vt:lpstr>Information (Indictment) – 4 pages</vt:lpstr>
      <vt:lpstr>Cartel Data: CCH and News Media</vt:lpstr>
      <vt:lpstr>Cartels in the United States, 1975–2016</vt:lpstr>
      <vt:lpstr>Descriptive Statistics: Collusion Data</vt:lpstr>
      <vt:lpstr>Empirical Strategy: Difference-in-differences</vt:lpstr>
      <vt:lpstr>Time Indicators (“Post”)</vt:lpstr>
      <vt:lpstr>Main Challenges</vt:lpstr>
      <vt:lpstr>Outline</vt:lpstr>
      <vt:lpstr>Intensity of Innovation: Patents</vt:lpstr>
      <vt:lpstr>Intensity of Innovation: Patents</vt:lpstr>
      <vt:lpstr>Intensity of Innovation: Patents</vt:lpstr>
      <vt:lpstr>Intensity of Innovation: Patents</vt:lpstr>
      <vt:lpstr>Intensity of Innovation: Alternative Measures</vt:lpstr>
      <vt:lpstr>Outline</vt:lpstr>
      <vt:lpstr>Breadth of Innovation</vt:lpstr>
      <vt:lpstr>Breadth of Innovation</vt:lpstr>
      <vt:lpstr>Breadth of Innovation: Unique Tech Classes</vt:lpstr>
      <vt:lpstr>Breadth of Innovation: Unique Tech Classes</vt:lpstr>
      <vt:lpstr>Breadth of Innovation: Alternative Measures</vt:lpstr>
      <vt:lpstr>Placebo permutation tests</vt:lpstr>
      <vt:lpstr>Outline</vt:lpstr>
      <vt:lpstr>Further Analyses of the Mechanisms</vt:lpstr>
      <vt:lpstr>Managerial Expectations vs. Financial Resources</vt:lpstr>
      <vt:lpstr>Did Financial Constraints Help Firms in Need?</vt:lpstr>
      <vt:lpstr>Were Financial Resources Reallocated within a Firm?</vt:lpstr>
      <vt:lpstr>Strength of Collusion</vt:lpstr>
      <vt:lpstr>Variation by Industry</vt:lpstr>
      <vt:lpstr>Case Study: Vitamin Cartel</vt:lpstr>
      <vt:lpstr>Outline</vt:lpstr>
      <vt:lpstr>Implications</vt:lpstr>
      <vt:lpstr>Concluding Remarks</vt:lpstr>
      <vt:lpstr>Thank You!</vt:lpstr>
      <vt:lpstr>APPENDIX</vt:lpstr>
      <vt:lpstr>Patent Data Construction &amp; Analysis</vt:lpstr>
      <vt:lpstr>Timeline of Antitrust Enforcement</vt:lpstr>
      <vt:lpstr>An Inverted-U Relationship</vt:lpstr>
      <vt:lpstr>Plea Agreement – 16 pages</vt:lpstr>
      <vt:lpstr>Regression Tables</vt:lpstr>
      <vt:lpstr>Regression Tables</vt:lpstr>
      <vt:lpstr>Temporal Heterogeneity: Leniency Program (1993)</vt:lpstr>
      <vt:lpstr>International Companies</vt:lpstr>
      <vt:lpstr>Criminal Fines</vt:lpstr>
      <vt:lpstr>An Experiment: Bracha &amp; Fershtman (2013; MS)</vt:lpstr>
      <vt:lpstr>Census Microdata: SIRD (’72-07) &amp; BRDIS (’08-16)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Price Competition Affect Innovation?</dc:title>
  <dc:creator>Hyo Kang</dc:creator>
  <cp:lastModifiedBy>Hyo Kang</cp:lastModifiedBy>
  <cp:revision>697</cp:revision>
  <cp:lastPrinted>2019-06-22T04:41:25Z</cp:lastPrinted>
  <dcterms:created xsi:type="dcterms:W3CDTF">2018-11-07T22:48:55Z</dcterms:created>
  <dcterms:modified xsi:type="dcterms:W3CDTF">2024-04-26T12:36:11Z</dcterms:modified>
</cp:coreProperties>
</file>